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46237" autoAdjust="0"/>
  </p:normalViewPr>
  <p:slideViewPr>
    <p:cSldViewPr>
      <p:cViewPr>
        <p:scale>
          <a:sx n="70" d="100"/>
          <a:sy n="70" d="100"/>
        </p:scale>
        <p:origin x="-13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711DD5-B8A4-44DD-8411-5900ABF84AA4}" type="datetimeFigureOut">
              <a:rPr lang="fr-FR" smtClean="0"/>
              <a:pPr/>
              <a:t>19/03/2020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70CA2C-39E2-4AE9-A1D6-D64F93B7FEE3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SA" b="1" dirty="0" smtClean="0"/>
              <a:t> اللغة </a:t>
            </a:r>
            <a:r>
              <a:rPr lang="ar-SA" b="1" dirty="0" err="1" smtClean="0"/>
              <a:t>و</a:t>
            </a:r>
            <a:r>
              <a:rPr lang="ar-SA" b="1" dirty="0" smtClean="0"/>
              <a:t> المصطلحات القانونية</a:t>
            </a:r>
          </a:p>
          <a:p>
            <a:pPr algn="ctr"/>
            <a:r>
              <a:rPr lang="ar-SA" b="1" dirty="0" err="1" smtClean="0"/>
              <a:t>الأسدس</a:t>
            </a:r>
            <a:r>
              <a:rPr lang="ar-SA" b="1" dirty="0" smtClean="0"/>
              <a:t> </a:t>
            </a:r>
            <a:r>
              <a:rPr lang="ar-SA" b="1" dirty="0" err="1" smtClean="0"/>
              <a:t>التاني</a:t>
            </a:r>
            <a:endParaRPr lang="ar-SA" b="1" dirty="0" smtClean="0"/>
          </a:p>
          <a:p>
            <a:pPr algn="ctr"/>
            <a:r>
              <a:rPr lang="ar-SA" b="1" dirty="0" smtClean="0"/>
              <a:t>د.رشيد </a:t>
            </a:r>
            <a:r>
              <a:rPr lang="ar-SA" b="1" dirty="0" err="1" smtClean="0"/>
              <a:t>دواني</a:t>
            </a:r>
            <a:endParaRPr lang="fr-FR" b="1" dirty="0"/>
          </a:p>
        </p:txBody>
      </p:sp>
      <p:pic>
        <p:nvPicPr>
          <p:cNvPr id="4" name="Image 3" descr="log1université facul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500174"/>
            <a:ext cx="7358114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</a:rPr>
              <a:t>ﻣﺨﺘﻠﻒ ﻓﺮوع اﻟﻘﺎﻧﻮن </a:t>
            </a:r>
            <a:r>
              <a:rPr lang="fr-FR" sz="6000" b="1" dirty="0" smtClean="0">
                <a:solidFill>
                  <a:schemeClr val="tx1"/>
                </a:solidFill>
              </a:rPr>
              <a:t>III</a:t>
            </a:r>
            <a:r>
              <a:rPr lang="fr-FR" b="1" dirty="0" smtClean="0">
                <a:solidFill>
                  <a:schemeClr val="tx1"/>
                </a:solidFill>
              </a:rPr>
              <a:t>.</a:t>
            </a:r>
            <a:r>
              <a:rPr lang="fr-FR" dirty="0" smtClean="0">
                <a:solidFill>
                  <a:schemeClr val="tx1"/>
                </a:solidFill>
              </a:rPr>
              <a:t>​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710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935480"/>
            <a:ext cx="790101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b="1" dirty="0" smtClean="0"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ﯾﻤﻜﻦ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اﻟﺘﻤ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ﯿﯿﺰ أ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وﻻ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اﻟﻘﺎﻧﻮن اﻟﺪوﻟﻲ واﻟﻘﺎﻧﻮن اﻟﻮﻃﻨﻲ أو اﻟﺪاﺧﻠﻲ،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ﺛﻢ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ﺑﻌ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 ذﻟﻚ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ﻧﻤﯿﺰ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</a:t>
            </a:r>
            <a:r>
              <a:rPr lang="fr-FR" sz="24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اﻟﻌﺎ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اﻟﺨﺎص</a:t>
            </a:r>
            <a:endParaRPr kumimoji="0" lang="ar-SA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1"/>
            <a:ext cx="9144000" cy="8033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5240" tIns="823653" rIns="799848" bIns="91411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أوﻻ: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واﻟﻘﺎﻧﻮن اﻟﻮﻃﻨﻲ 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واﻟﻘﺎﻧﻮن اﻟﻮﻃﻨﻲ ﯾﺸﻜﻞ أﻫﻢ ﺗﻘﺴﯿﻢ ﯾﻌﺮﻓ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ﻛﻞ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ﻧﻈﺎم ﻗﺎﻧﻮﻧﻲ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ﻫﻮ ذﻟﻚ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اﻟﺘﻨﻈ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اﻟﻘﺎﻧﻮﻧﻲ اﻟﺬي ﯾﺤﻜﻢ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ﯾﻨﻈﻢ ﻣﺨﺘﻠﻒ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ﻗﺎتاﻟﻘﺎﻧ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اﻟﺘﻲ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ﯾﻜﻮن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ﯿﻬ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اﻟﻌﻨﺼﺮ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ﻷﺟﻨﺒﻲ ﻃﺮﻓ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وﻫﻨﺎ ﯾﺠﺐ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اﻟﺘﻤ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ﯿﯿﺰ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اﻟﻘ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ﺎﻧﻮناﻟﺪ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اﻟﻌﺎم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واﻟﻘﺎﻧﻮ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ن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اﻟﺪوﻟﻲ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اﻟﺨﺎص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اﻟﻌﺎم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وﻫﻮ اﻟﻘﺎﻧﻮن اﻟﺬي ﯾﻨﻈﻢ اﻟﻘ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ﻮاﻋﺪ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اﻟﻘﺎﺑﻠﺔ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ﻟﻠﺘﻄﺒ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ﯿﻖ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ﯿﻤﺎ ﯾﺨﺺ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اﻟﻨﺎ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ﺷﺌﺔ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اﻟﺪول.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ﻛﻤﺎ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ﯾﻨﻈﻢ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اﻟﻘﻮا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اﻟﺨﺎﺻﺔ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ﺑﺎﻟﻤﻨﻈﻤﺎت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اﻟﺪوﻟ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ﯿﺔ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أو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ﻹﻗ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ﻠﯿﻤﯿﺔ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ﻛﻤﻨﻈﻤﺔ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اﻷﻣﻢ اﻟﻤﺘﺤﺪة، ﻣﻨﻈﻤﺔ اﻟﻮﺣﺪة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ﺮﯾﻘﯿﺔ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ﺗﺤﺎد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اﻻﻓﺮﯾﻘﻲ ﺣﺎﻟﯿﺎ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:ب.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اﻟﺨﺎص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اﻟﺪوﻟﻲ اﻟﺨﺎص ﻫﻮ ﻗﺎﻧﻮن ﺧﺎص ﯾﻄﺒﻖ ﻋﻠﻰ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ﺷﺨﺎص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اﻟﻌﺎد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ﯾﯿﻦ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-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اﻟﺨﻮاض ﻓﻲ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ﻼﻗﺎت ﻗﺎﻧﻮﻧﯿﺔ ذات ﻃﺎﺑﻊ دوﻟﻲ.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وﻋﻠﯿﻪ ﻓﻬﻮ ذﻟﻚ اﻟﻘﺎﻧﻮن اﻟﺬي ﯾﺤﺪد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ﻷﺳﺎس ﻣﺎ إذا ﻛﺎن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 اﻟﻮﻃﻨﻲ أم اﻟﻘﺎﻧﻮن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ﻷﺟﻨﺒﻲ ﻫﻮ اﻟﻮاﺟﺐ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اﻟﺘﻄﺒ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ﯿﻖ ﻓﻲ ﻛﻞ ﻣﺮة ﺗﻜﻮن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اﻟﻘﺎﻧﻮﻧﯿﺔ ﺗﻀﻢ ﻋﻨﺼﺮا أﺟﻨﺒﯿﺎ،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 ﺣﺎﻟﺔ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ﻃﻼق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ﻣﻐﺮﺑﻲ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ﯾﻄﺎﻟﯿﺔ ﯾﻌﯿﺸﺎن ﻓﻲ 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ﺮﻧ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ﺴﺎ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ﻃﻨﻲ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 اﻟﻮﻃﻨﻲ أو اﻟﻘﺎﻧﻮن اﻟﺪاﺧﻠﻲ ﻫﻮ اﻟﺬي ﯾﻨﻈﻢ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ﻻ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ﯾﺘﺪﺧﻞ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ﯿﻬﺎ اﻟﻌﻨﺼﺮ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ﻨﺒﻲ، ﻛﻤﺎ ﻫﻮ اﻟﺤﺎل ﻓﻲ ﻛﺮاء ﻣﻨﺰل ﻣﻮﺟﻮد ﻓﻲ اﻟﻤﻐﺮب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أﺷﺨﺎص ﻣﻐ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ﺎرﺑﺔ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وﺗﻜﻮن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اﻟﻮﺟ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ﺒﺔ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اﻟﻜﺮاﺋ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ﺆداة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ﺑﺎﻟﻌﻤﻠﺔ اﻟﻤﻐﺮﺑﯿﺔ، ﻓﻬﺬه اﻟﺤﺎﻟﺔ إذن ﻫﻲ ﺧﺎﺿﻌﺔ ﻟﻘﻮا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اﻟﻘﺎﻧﻮن اﻟﻮﻃﻨﻲ،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ﯿﺚ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ﯾﻮﺟﺪ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ي ﻋﻨﺼﺮ أﺟﻨﺒﻲ ﻓﻲ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ﻫﺬه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ﻼﻗﺎت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و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ﺗﺠﺪر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ﻻﺷ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ﺎرة،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ﻗﻮاﻋﺪ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اﻟﻮﻃﻨﻲ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ﯾﻤﻜﻦ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ﺗﻜﻮن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ﻗﻮاﻋﺪ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ﺘﻌﻠﻘﺔ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ﺑﺎﻟﻘﺎﻧﻮن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أو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ﻗﻮاﻋﺪ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ﻣﺮﺗﺒﻄﺔ ﺑﺎﻟﻘﺎﻧﻮن اﻟﺨﺎص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1258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ﺛﺎﻧﯿﺎ: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ﺗﻌﺮ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ﻒ اﻟﻘﺎﻧﻮ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ن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1" i="0" u="sng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2000" b="1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ﺨﺎصواﻟﻘﺎﻧﻮن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اﻟﻌﺎم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ﺗﻌﺮﯾﻒ اﻟﻘﺎﻧﻮن اﻟﺨﺎص: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ﻫﻮ اﻟﻘ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ﻮن اﻟﺬي ﯾﻨﻈﻢ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ﻷﻓﺮاد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ﯿﻤﺎ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ﯿﻨﻬﻢ،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ﻣﺜﻞﻋﻘﺪ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اﻟﺒ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ﯿﻊ أو ﻋﻘﺪ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اﻟﻜﺮاء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اﻟﻤﺪﻧﻲ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/>
              <a:t>ب.</a:t>
            </a:r>
            <a:r>
              <a:rPr lang="fr-FR" b="1" dirty="0" smtClean="0"/>
              <a:t>​</a:t>
            </a:r>
            <a:r>
              <a:rPr lang="ar-SA" b="1" dirty="0" smtClean="0"/>
              <a:t>ﺗﻌﺮﯾﻒ </a:t>
            </a:r>
            <a:r>
              <a:rPr lang="ar-SA" b="1" dirty="0"/>
              <a:t>اﻟﻘﺎﻧﻮن اﻟﻌﺎم</a:t>
            </a:r>
            <a:r>
              <a:rPr lang="ar-SA" b="1" dirty="0" smtClean="0"/>
              <a:t>:</a:t>
            </a:r>
            <a:endParaRPr lang="fr-FR" b="1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 smtClean="0"/>
              <a:t>​</a:t>
            </a:r>
            <a:r>
              <a:rPr lang="ar-SA" b="1" dirty="0"/>
              <a:t>ﻫﻮ اﻟﻘﺎﻧﻮن اﻟﺬي ﯾﻨﻈﻢ </a:t>
            </a:r>
            <a:r>
              <a:rPr lang="ar-SA" b="1" dirty="0" err="1"/>
              <a:t>اﻟﻌ</a:t>
            </a:r>
            <a:r>
              <a:rPr lang="ar-SA" b="1" dirty="0"/>
              <a:t>ﻼﻗﺎت اﻟﻘﺎﻧﻮﻧﯿﺔ اﻟﺘﻲ ﺗﻜﻮن . ﻓﯿﻬﺎ اﻟﺪوﻟﺔ أو أﺣﺪ اﻟﻤﺮاﻓﻖ اﻟﻌﻤﻮﻣﯿﺔ ﻃﺮﻓﺎ ﺑﺎﻋﺘﺒﺎرﻫﺎ ﺻﺎﺣﺒﺔ </a:t>
            </a:r>
            <a:r>
              <a:rPr lang="ar-SA" b="1" dirty="0" err="1"/>
              <a:t>ﺳ</a:t>
            </a:r>
            <a:r>
              <a:rPr lang="ar-SA" b="1" dirty="0"/>
              <a:t>ﯿ</a:t>
            </a:r>
            <a:r>
              <a:rPr lang="ar-SA" b="1" dirty="0" err="1"/>
              <a:t>ﺎدة</a:t>
            </a:r>
            <a:r>
              <a:rPr lang="ar-SA" b="1" dirty="0"/>
              <a:t>.</a:t>
            </a:r>
            <a:r>
              <a:rPr lang="fr-FR" b="1" dirty="0"/>
              <a:t>​</a:t>
            </a:r>
            <a:r>
              <a:rPr lang="ar-SA" b="1" dirty="0"/>
              <a:t>ﻋﻠﻰ ﺳﺒﯿﻞ اﻟﻤﺜﺎل:</a:t>
            </a:r>
            <a:r>
              <a:rPr lang="fr-FR" b="1" dirty="0"/>
              <a:t>​</a:t>
            </a:r>
            <a:r>
              <a:rPr lang="ar-SA" b="1" dirty="0"/>
              <a:t>ﻓﺼﻞ وﺗﺤﺪﯾﺪ ﺳﻠﻄﺎت ﻛﻞ ﻣﻦ اﻟﺒﺮﻟﻤﺎن واﻟﺤﻜﻮﻣﺔ وﻛﺬا </a:t>
            </a:r>
            <a:r>
              <a:rPr lang="ar-SA" b="1" dirty="0" err="1"/>
              <a:t>ﺗﻨﻈ</a:t>
            </a:r>
            <a:r>
              <a:rPr lang="ar-SA" b="1" dirty="0"/>
              <a:t>ﯿﻢ </a:t>
            </a:r>
            <a:r>
              <a:rPr lang="ar-SA" b="1" dirty="0" err="1"/>
              <a:t>ﻣ</a:t>
            </a:r>
            <a:r>
              <a:rPr lang="ar-SA" b="1" dirty="0"/>
              <a:t>ﺮﻓﻖ ﻋﻤﻮﻣﻲ، وﻣﻦ ﺟﻬﺔ أﺧﺮى ﯾﻨﻈﻢ </a:t>
            </a:r>
            <a:r>
              <a:rPr lang="ar-SA" b="1" dirty="0" err="1"/>
              <a:t>اﻟﻌ</a:t>
            </a:r>
            <a:r>
              <a:rPr lang="ar-SA" b="1" dirty="0"/>
              <a:t>ﻼﻗﺎت </a:t>
            </a:r>
            <a:r>
              <a:rPr lang="ar-SA" b="1" dirty="0" err="1"/>
              <a:t>ﺑ</a:t>
            </a:r>
            <a:r>
              <a:rPr lang="ar-SA" b="1" dirty="0"/>
              <a:t>ﯿﻦ اﻟﺨﻮاص واﻟﺪوﻟﺔ وأﺷﺨﺎﺻﻬﺎ، </a:t>
            </a:r>
            <a:r>
              <a:rPr lang="fr-FR" b="1" dirty="0"/>
              <a:t>).​</a:t>
            </a:r>
            <a:r>
              <a:rPr lang="ar-SA" b="1" dirty="0"/>
              <a:t>ﻛﺈﺑﺮام ﻋﻘﺪ </a:t>
            </a:r>
            <a:r>
              <a:rPr lang="ar-SA" b="1" dirty="0" err="1"/>
              <a:t>ﺑ</a:t>
            </a:r>
            <a:r>
              <a:rPr lang="ar-SA" b="1" dirty="0"/>
              <a:t>ﯿﻦ اﻟﺪوﻟﺔ واﻟﺨﻮاص </a:t>
            </a:r>
            <a:r>
              <a:rPr lang="fr-FR" b="1" dirty="0"/>
              <a:t>)​</a:t>
            </a:r>
            <a:r>
              <a:rPr lang="ar-SA" b="1" dirty="0"/>
              <a:t>اﻟﻘﺎﻧﻮن </a:t>
            </a:r>
            <a:r>
              <a:rPr lang="ar-SA" b="1" dirty="0" err="1" smtClean="0"/>
              <a:t>ا</a:t>
            </a:r>
            <a:r>
              <a:rPr lang="ar-SA" b="1" dirty="0" smtClean="0"/>
              <a:t>ﻹدا</a:t>
            </a:r>
            <a:r>
              <a:rPr lang="ar-SA" dirty="0" smtClean="0"/>
              <a:t>ري</a:t>
            </a: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rtl="1"/>
            <a:r>
              <a:rPr lang="ar-SA" dirty="0"/>
              <a:t> </a:t>
            </a:r>
            <a:endParaRPr lang="fr-FR" dirty="0"/>
          </a:p>
          <a:p>
            <a:pPr algn="r" rtl="1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ﺛﺎﻟﺜﺎ: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​</a:t>
            </a:r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اﻟﺘﻤ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ﯿﯿﺰ </a:t>
            </a:r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ﺑ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ﯿﻦ اﻟﻘﺎﻧﻮن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اﻟﺨﺎص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واﻟﻘﺎﻧﻮن اﻟﻌﺎم</a:t>
            </a:r>
            <a:endParaRPr lang="fr-FR" b="1" dirty="0"/>
          </a:p>
          <a:p>
            <a:pPr algn="r"/>
            <a:r>
              <a:rPr lang="fr-FR" b="1" dirty="0"/>
              <a:t> </a:t>
            </a:r>
          </a:p>
          <a:p>
            <a:pPr algn="r" rtl="1"/>
            <a:r>
              <a:rPr lang="ar-SA" b="1" dirty="0"/>
              <a:t>أ.</a:t>
            </a:r>
            <a:r>
              <a:rPr lang="fr-FR" b="1" dirty="0"/>
              <a:t>​</a:t>
            </a:r>
            <a:r>
              <a:rPr lang="ar-SA" b="1" dirty="0"/>
              <a:t>إذا ﻛﺎن اﻟﻘﺎﻧﻮن اﻟﺨﺎص اﻟﻮﻃﻨ  ﻻ ﯾﻨﻈﻢ </a:t>
            </a:r>
            <a:r>
              <a:rPr lang="ar-SA" b="1" dirty="0" err="1"/>
              <a:t>إ</a:t>
            </a:r>
            <a:r>
              <a:rPr lang="ar-SA" b="1" dirty="0"/>
              <a:t>ﻻ </a:t>
            </a:r>
            <a:r>
              <a:rPr lang="ar-SA" b="1" dirty="0" err="1"/>
              <a:t>اﻟﻌ</a:t>
            </a:r>
            <a:r>
              <a:rPr lang="ar-SA" b="1" dirty="0"/>
              <a:t>ﻼﻗﺎت </a:t>
            </a:r>
            <a:r>
              <a:rPr lang="ar-SA" b="1" dirty="0" err="1"/>
              <a:t>ﺑ</a:t>
            </a:r>
            <a:r>
              <a:rPr lang="ar-SA" b="1" dirty="0"/>
              <a:t>ﯿﻦ </a:t>
            </a:r>
            <a:r>
              <a:rPr lang="ar-SA" b="1" dirty="0" err="1"/>
              <a:t>ا</a:t>
            </a:r>
            <a:r>
              <a:rPr lang="ar-SA" b="1" dirty="0"/>
              <a:t>ﻷﻓﺮاد </a:t>
            </a:r>
            <a:r>
              <a:rPr lang="ar-SA" b="1" dirty="0" err="1"/>
              <a:t>اﻟﻌﺎد</a:t>
            </a:r>
            <a:r>
              <a:rPr lang="ar-SA" b="1" dirty="0"/>
              <a:t>ﯾﯿﻦ </a:t>
            </a:r>
            <a:r>
              <a:rPr lang="ar-SA" b="1" dirty="0" err="1"/>
              <a:t>ﻓ</a:t>
            </a:r>
            <a:r>
              <a:rPr lang="ar-SA" b="1" dirty="0"/>
              <a:t>ﯿﻤﺎ </a:t>
            </a:r>
            <a:r>
              <a:rPr lang="ar-SA" b="1" dirty="0" err="1" smtClean="0"/>
              <a:t>ﺑ</a:t>
            </a:r>
            <a:r>
              <a:rPr lang="ar-SA" b="1" dirty="0" smtClean="0"/>
              <a:t>ﯿﻨﻬﻢ</a:t>
            </a:r>
            <a:r>
              <a:rPr lang="fr-FR" b="1" dirty="0" smtClean="0"/>
              <a:t> </a:t>
            </a:r>
          </a:p>
          <a:p>
            <a:pPr algn="r" rtl="1"/>
            <a:r>
              <a:rPr lang="ar-SA" b="1" dirty="0" smtClean="0"/>
              <a:t>ﻣﺜﻞ:</a:t>
            </a:r>
            <a:r>
              <a:rPr lang="fr-FR" b="1" dirty="0" smtClean="0"/>
              <a:t>​</a:t>
            </a:r>
            <a:r>
              <a:rPr lang="ar-SA" b="1" dirty="0" smtClean="0"/>
              <a:t>اﻟﺰواج أو </a:t>
            </a:r>
            <a:r>
              <a:rPr lang="ar-SA" b="1" dirty="0" err="1" smtClean="0"/>
              <a:t>اﻟﺒ</a:t>
            </a:r>
            <a:r>
              <a:rPr lang="ar-SA" b="1" dirty="0" smtClean="0"/>
              <a:t>ﯿﻊ</a:t>
            </a:r>
            <a:r>
              <a:rPr lang="fr-FR" b="1" dirty="0" smtClean="0"/>
              <a:t>…..</a:t>
            </a:r>
            <a:endParaRPr lang="fr-FR" b="1" dirty="0"/>
          </a:p>
          <a:p>
            <a:pPr algn="r" rtl="1"/>
            <a:r>
              <a:rPr lang="ar-SA" b="1" dirty="0"/>
              <a:t>ﻓﺈن ﻣﻮﺿﻮع اﻟﻘﺎﻧﻮن اﻟﻌﺎم ﻫﻮ </a:t>
            </a:r>
            <a:r>
              <a:rPr lang="ar-SA" b="1" dirty="0" err="1"/>
              <a:t>ﺗﻨﻈ</a:t>
            </a:r>
            <a:r>
              <a:rPr lang="ar-SA" b="1" dirty="0"/>
              <a:t>ﯿﻢ اﻟﺪوﻟﺔ وﻛﺬا </a:t>
            </a:r>
            <a:r>
              <a:rPr lang="ar-SA" b="1" dirty="0" err="1"/>
              <a:t>ا</a:t>
            </a:r>
            <a:r>
              <a:rPr lang="ar-SA" b="1" dirty="0"/>
              <a:t>ﻷ</a:t>
            </a:r>
            <a:r>
              <a:rPr lang="ar-SA" b="1" dirty="0" err="1"/>
              <a:t>ﺷﺨﺎص</a:t>
            </a:r>
            <a:r>
              <a:rPr lang="ar-SA" b="1" dirty="0"/>
              <a:t> اﻟﻌﻤﻮﻣﯿﺔ ،</a:t>
            </a:r>
            <a:r>
              <a:rPr lang="fr-FR" b="1" dirty="0"/>
              <a:t>)​</a:t>
            </a:r>
            <a:r>
              <a:rPr lang="ar-SA" b="1" dirty="0"/>
              <a:t>اﻟﺠﻬﺎت</a:t>
            </a:r>
            <a:endParaRPr lang="fr-FR" b="1" dirty="0"/>
          </a:p>
          <a:p>
            <a:pPr algn="r" rtl="1"/>
            <a:r>
              <a:rPr lang="ar-SA" b="1" dirty="0" err="1"/>
              <a:t>اﻟﻌﻤﺎ</a:t>
            </a:r>
            <a:r>
              <a:rPr lang="ar-SA" b="1" dirty="0"/>
              <a:t>ﻻت، </a:t>
            </a:r>
            <a:r>
              <a:rPr lang="ar-SA" b="1" dirty="0" err="1"/>
              <a:t>ا</a:t>
            </a:r>
            <a:r>
              <a:rPr lang="ar-SA" b="1" dirty="0"/>
              <a:t>ﻷﻗﺎﻟﯿﻢ واﻟﺠﻤﺎﻋﺎت اﻟﺘﺮاﺑﯿﺔ</a:t>
            </a:r>
            <a:r>
              <a:rPr lang="fr-FR" b="1" dirty="0"/>
              <a:t>(​</a:t>
            </a:r>
            <a:r>
              <a:rPr lang="ar-SA" b="1" dirty="0"/>
              <a:t>، ﻛﻤﺎ أﻧﻪ ﯾﻨﻈﻢ </a:t>
            </a:r>
            <a:r>
              <a:rPr lang="ar-SA" b="1" dirty="0" err="1"/>
              <a:t>ﻋ</a:t>
            </a:r>
            <a:r>
              <a:rPr lang="ar-SA" b="1" dirty="0"/>
              <a:t>ﻼﻗﺎت ﻗﺎﻧﻮﻧﯿﺔ </a:t>
            </a:r>
            <a:r>
              <a:rPr lang="ar-SA" b="1" dirty="0" err="1" smtClean="0"/>
              <a:t>ﺑ</a:t>
            </a:r>
            <a:r>
              <a:rPr lang="ar-SA" b="1" dirty="0" smtClean="0"/>
              <a:t>ﯿ</a:t>
            </a:r>
            <a:r>
              <a:rPr lang="ar-SA" b="1" dirty="0" err="1" smtClean="0"/>
              <a:t>ﻦاﻟﺪوﻟﺔ</a:t>
            </a:r>
            <a:r>
              <a:rPr lang="ar-SA" b="1" dirty="0" smtClean="0"/>
              <a:t> </a:t>
            </a:r>
            <a:r>
              <a:rPr lang="ar-SA" b="1" dirty="0" err="1"/>
              <a:t>وا</a:t>
            </a:r>
            <a:r>
              <a:rPr lang="ar-SA" b="1" dirty="0"/>
              <a:t>ﻷ</a:t>
            </a:r>
            <a:r>
              <a:rPr lang="ar-SA" b="1" dirty="0" err="1"/>
              <a:t>ﺷﺨﺎص</a:t>
            </a:r>
            <a:r>
              <a:rPr lang="ar-SA" b="1" dirty="0"/>
              <a:t> </a:t>
            </a:r>
            <a:r>
              <a:rPr lang="ar-SA" b="1" dirty="0" err="1"/>
              <a:t>اﻟﻌﺎد</a:t>
            </a:r>
            <a:r>
              <a:rPr lang="ar-SA" b="1" dirty="0"/>
              <a:t>ﯾﯿﻦ</a:t>
            </a:r>
            <a:endParaRPr lang="fr-FR" b="1" dirty="0"/>
          </a:p>
          <a:p>
            <a:pPr algn="r" rtl="1"/>
            <a:r>
              <a:rPr lang="ar-SA" b="1" dirty="0"/>
              <a:t>ب-</a:t>
            </a:r>
            <a:r>
              <a:rPr lang="fr-FR" b="1" dirty="0"/>
              <a:t>​</a:t>
            </a:r>
            <a:r>
              <a:rPr lang="ar-SA" b="1" dirty="0"/>
              <a:t>إﺿﺎﻓﺔ ﻟﻤﺎ ﺳﺒﻖ، </a:t>
            </a:r>
            <a:r>
              <a:rPr lang="ar-SA" b="1" dirty="0" err="1"/>
              <a:t>ﻓﻬﺬ</a:t>
            </a:r>
            <a:r>
              <a:rPr lang="ar-SA" b="1" dirty="0"/>
              <a:t>ﯾﻦ اﻟﻘﺎﻧﻮﻧﯿﻦ ﯾ</a:t>
            </a:r>
            <a:r>
              <a:rPr lang="ar-SA" b="1" dirty="0" err="1"/>
              <a:t>ﺨﺘﻠﻔﺎن</a:t>
            </a:r>
            <a:r>
              <a:rPr lang="ar-SA" b="1" dirty="0"/>
              <a:t> ﻣﻦ </a:t>
            </a:r>
            <a:r>
              <a:rPr lang="ar-SA" b="1" dirty="0" err="1"/>
              <a:t>ﺣ</a:t>
            </a:r>
            <a:r>
              <a:rPr lang="ar-SA" b="1" dirty="0"/>
              <a:t>ﯿﺚ </a:t>
            </a:r>
            <a:r>
              <a:rPr lang="ar-SA" b="1" dirty="0" err="1"/>
              <a:t>ا</a:t>
            </a:r>
            <a:r>
              <a:rPr lang="ar-SA" b="1" dirty="0"/>
              <a:t>ﻷﻫﺪاف </a:t>
            </a:r>
            <a:r>
              <a:rPr lang="ar-SA" b="1" dirty="0" smtClean="0"/>
              <a:t>واﻟﺨﺼﺎﺋﺺ </a:t>
            </a:r>
            <a:r>
              <a:rPr lang="ar-SA" b="1" dirty="0"/>
              <a:t>وذﻟﻚ</a:t>
            </a:r>
            <a:endParaRPr lang="fr-FR" b="1" dirty="0"/>
          </a:p>
          <a:p>
            <a:pPr algn="r"/>
            <a:r>
              <a:rPr lang="fr-FR" b="1" dirty="0"/>
              <a:t> </a:t>
            </a:r>
          </a:p>
          <a:p>
            <a:pPr algn="r" rtl="1"/>
            <a:r>
              <a:rPr lang="fr-FR" b="1" dirty="0" smtClean="0"/>
              <a:t>-</a:t>
            </a:r>
            <a:r>
              <a:rPr lang="ar-SA" b="1" dirty="0" smtClean="0"/>
              <a:t>اﻟﻘﺎﻧﻮن </a:t>
            </a:r>
            <a:r>
              <a:rPr lang="ar-SA" b="1" dirty="0"/>
              <a:t>اﻟﻌﺎم ﯾﻜﻮن داﺋﻤﺎ ﻓﻲ ﺧﺪﻣﺔ اﻟﻤﺠﺘﻤﻊ وﺗﺤﻘﯿﻖ اﻟﻤﺼﻠﺤﺔ اﻟﻌﺎﻣﺔ، </a:t>
            </a:r>
            <a:r>
              <a:rPr lang="ar-SA" b="1" dirty="0" err="1"/>
              <a:t>ﺑ</a:t>
            </a:r>
            <a:r>
              <a:rPr lang="ar-SA" b="1" dirty="0"/>
              <a:t>ﯿﻨﻤﺎ : اﻟﻘﺎﻧﻮن اﻟﺨﺎص ﻋﻠﻰ اﻟﻌﻜﺲ ﻣﻦ ذﻟﻚ ﻓﻬﻮ ﻣﻮﺟﻮد ﻟﺘﺤﻘﯿﻖ ﻣﺼﺎﻟﺢ </a:t>
            </a:r>
            <a:r>
              <a:rPr lang="ar-SA" b="1" dirty="0" err="1"/>
              <a:t>ا</a:t>
            </a:r>
            <a:r>
              <a:rPr lang="ar-SA" b="1" dirty="0"/>
              <a:t>ﻷﻓﺮاد واﻟﻤﺤﺎﻓﻈﺔ ﻋﻠﻰ ﻣﻨﺎﻓﻌﻬﻢ </a:t>
            </a:r>
            <a:r>
              <a:rPr lang="ar-SA" b="1" dirty="0" smtClean="0"/>
              <a:t>اﻟﺸﺨﺼﯿﺔ</a:t>
            </a:r>
            <a:r>
              <a:rPr lang="fr-FR" b="1" dirty="0" smtClean="0"/>
              <a:t>.</a:t>
            </a:r>
            <a:endParaRPr lang="fr-FR" b="1" dirty="0"/>
          </a:p>
          <a:p>
            <a:pPr algn="r"/>
            <a:r>
              <a:rPr lang="fr-FR" b="1" dirty="0"/>
              <a:t> </a:t>
            </a:r>
          </a:p>
          <a:p>
            <a:pPr algn="r" rtl="1"/>
            <a:r>
              <a:rPr lang="fr-FR" b="1" dirty="0"/>
              <a:t>-</a:t>
            </a:r>
            <a:r>
              <a:rPr lang="ar-SA" b="1" dirty="0" smtClean="0"/>
              <a:t>اﻟﻘﺎﻧﻮن </a:t>
            </a:r>
            <a:r>
              <a:rPr lang="ar-SA" b="1" dirty="0"/>
              <a:t>اﻟﻌﺎم ذو ﻃﺒﯿ</a:t>
            </a:r>
            <a:r>
              <a:rPr lang="ar-SA" b="1" dirty="0" err="1"/>
              <a:t>ﻌﺔ</a:t>
            </a:r>
            <a:r>
              <a:rPr lang="ar-SA" b="1" dirty="0"/>
              <a:t> آﻣﺮة، إذ ﺑﻮاﺳﻄﺘﻪ ﺗﺘﺪﺧﻞ اﻟﺪوﻟﺔ ﻟﺘﺤﻘﯿﻖ اﻟﻤﻨﻔﻌﺔ اﻟﻌﺎﻣﺔ، </a:t>
            </a:r>
            <a:r>
              <a:rPr lang="ar-SA" b="1" dirty="0" err="1" smtClean="0"/>
              <a:t>ﺑ</a:t>
            </a:r>
            <a:r>
              <a:rPr lang="ar-SA" b="1" dirty="0" smtClean="0"/>
              <a:t>ﯿﻨﻤﺎ</a:t>
            </a:r>
            <a:r>
              <a:rPr lang="fr-FR" b="1" dirty="0" smtClean="0"/>
              <a:t> </a:t>
            </a:r>
            <a:r>
              <a:rPr lang="ar-SA" b="1" dirty="0" smtClean="0"/>
              <a:t>اﻟﻘﺎﻧﻮن </a:t>
            </a:r>
            <a:r>
              <a:rPr lang="ar-SA" b="1" dirty="0"/>
              <a:t>اﻟﺨﺎص </a:t>
            </a:r>
            <a:r>
              <a:rPr lang="ar-SA" b="1" dirty="0" smtClean="0"/>
              <a:t>ﻓﻬﻮ</a:t>
            </a:r>
            <a:r>
              <a:rPr lang="fr-FR" b="1" dirty="0" smtClean="0"/>
              <a:t> </a:t>
            </a:r>
            <a:r>
              <a:rPr lang="ar-SA" b="1" dirty="0" smtClean="0"/>
              <a:t>ﻃﺒﯿ</a:t>
            </a:r>
            <a:r>
              <a:rPr lang="ar-SA" b="1" dirty="0" err="1" smtClean="0"/>
              <a:t>ﻌﺔ</a:t>
            </a:r>
            <a:r>
              <a:rPr lang="ar-SA" b="1" dirty="0" smtClean="0"/>
              <a:t> </a:t>
            </a:r>
            <a:r>
              <a:rPr lang="ar-SA" b="1" dirty="0" err="1"/>
              <a:t>ﺗﺨ</a:t>
            </a:r>
            <a:r>
              <a:rPr lang="ar-SA" b="1" dirty="0"/>
              <a:t>ﯿﯿﺮﯾﺔ ﻷ</a:t>
            </a:r>
            <a:r>
              <a:rPr lang="ar-SA" b="1" dirty="0" err="1"/>
              <a:t>ﻧﻪ</a:t>
            </a:r>
            <a:r>
              <a:rPr lang="ar-SA" b="1" dirty="0"/>
              <a:t> ﯾﻨﻈﻢ </a:t>
            </a:r>
            <a:r>
              <a:rPr lang="ar-SA" b="1" dirty="0" err="1"/>
              <a:t>اﻟﻌ</a:t>
            </a:r>
            <a:r>
              <a:rPr lang="ar-SA" b="1" dirty="0"/>
              <a:t>ﻼﻗﺎت </a:t>
            </a:r>
            <a:r>
              <a:rPr lang="ar-SA" b="1" dirty="0" err="1"/>
              <a:t>ﺑ</a:t>
            </a:r>
            <a:r>
              <a:rPr lang="ar-SA" b="1" dirty="0"/>
              <a:t>ﯿﻦ </a:t>
            </a:r>
            <a:r>
              <a:rPr lang="ar-SA" b="1" dirty="0" err="1" smtClean="0"/>
              <a:t>ا</a:t>
            </a:r>
            <a:r>
              <a:rPr lang="ar-SA" b="1" dirty="0" smtClean="0"/>
              <a:t>ﻷﻓﺮاد</a:t>
            </a:r>
            <a:r>
              <a:rPr lang="fr-FR" b="1" dirty="0" smtClean="0"/>
              <a:t>.</a:t>
            </a:r>
            <a:r>
              <a:rPr lang="ar-SA" b="1" dirty="0" smtClean="0"/>
              <a:t>وﺗﺠﺪر </a:t>
            </a:r>
            <a:r>
              <a:rPr lang="ar-SA" b="1" dirty="0" err="1"/>
              <a:t>ا</a:t>
            </a:r>
            <a:r>
              <a:rPr lang="ar-SA" b="1" dirty="0"/>
              <a:t>ﻹﺷﺎرة إﻟﻰ أن اﻟﻤﻮاد </a:t>
            </a:r>
            <a:r>
              <a:rPr lang="ar-SA" b="1" dirty="0" err="1"/>
              <a:t>ا</a:t>
            </a:r>
            <a:r>
              <a:rPr lang="ar-SA" b="1" dirty="0"/>
              <a:t>ﻷﺳﺎﺳﯿﺔ ﻟﻠﻘﺎﻧﻮن اﻟﻌﺎم اﻟﻮﻃﻨﻲ ﻓﻲ </a:t>
            </a:r>
            <a:r>
              <a:rPr lang="ar-SA" b="1" dirty="0" smtClean="0"/>
              <a:t>اﻟﻘﺎﻧﻮن</a:t>
            </a:r>
            <a:r>
              <a:rPr lang="fr-FR" b="1" dirty="0" smtClean="0"/>
              <a:t> </a:t>
            </a:r>
            <a:r>
              <a:rPr lang="ar-SA" b="1" dirty="0" smtClean="0"/>
              <a:t>اﻟﺪﺳﺘﻮري واﻟﻘﺎﻧﻮن</a:t>
            </a:r>
            <a:r>
              <a:rPr lang="fr-FR" b="1" dirty="0"/>
              <a:t> </a:t>
            </a:r>
            <a:r>
              <a:rPr lang="ar-SA" b="1" dirty="0" smtClean="0"/>
              <a:t>اﻹداري</a:t>
            </a:r>
            <a:r>
              <a:rPr lang="fr-FR" b="1" dirty="0" smtClean="0"/>
              <a:t> </a:t>
            </a:r>
            <a:r>
              <a:rPr lang="ar-SA" b="1" dirty="0" smtClean="0"/>
              <a:t>أﻣﺎ اﻟﻤﻮاد </a:t>
            </a:r>
            <a:r>
              <a:rPr lang="ar-SA" b="1" dirty="0" err="1" smtClean="0"/>
              <a:t>ا</a:t>
            </a:r>
            <a:r>
              <a:rPr lang="ar-SA" b="1" dirty="0" smtClean="0"/>
              <a:t>ﻷﺳﺎﺳﯿﺔ ﻟﻠﻘﺎﻧﻮن</a:t>
            </a:r>
            <a:r>
              <a:rPr lang="fr-FR" b="1" dirty="0"/>
              <a:t> </a:t>
            </a:r>
            <a:r>
              <a:rPr lang="ar-SA" b="1" dirty="0" smtClean="0"/>
              <a:t>اﻟﺨﺎص</a:t>
            </a:r>
            <a:r>
              <a:rPr lang="fr-FR" b="1" dirty="0"/>
              <a:t> </a:t>
            </a:r>
            <a:r>
              <a:rPr lang="ar-SA" b="1" dirty="0" smtClean="0"/>
              <a:t>ﻓﻬﻲ </a:t>
            </a:r>
            <a:r>
              <a:rPr lang="ar-SA" b="1" dirty="0"/>
              <a:t>اﻟﻘﺎﻧﻮن اﻟﻤﺪﻧﻲ واﻟﻘﺎﻧﻮن </a:t>
            </a:r>
            <a:r>
              <a:rPr lang="ar-SA" b="1" dirty="0" smtClean="0"/>
              <a:t>اﻟﺘﺠﺎري</a:t>
            </a:r>
            <a:r>
              <a:rPr lang="fr-FR" b="1" dirty="0" smtClean="0"/>
              <a:t>   </a:t>
            </a:r>
            <a:r>
              <a:rPr lang="ar-SA" b="1" dirty="0" smtClean="0"/>
              <a:t>واﻟﻘﺎﻧﻮن</a:t>
            </a:r>
            <a:r>
              <a:rPr lang="fr-FR" b="1" dirty="0" smtClean="0"/>
              <a:t> </a:t>
            </a:r>
            <a:r>
              <a:rPr lang="ar-SA" b="1" dirty="0" smtClean="0"/>
              <a:t>اﻻ</a:t>
            </a:r>
            <a:r>
              <a:rPr lang="ar-SA" b="1" dirty="0" err="1" smtClean="0"/>
              <a:t>ﺟﺘﻤﺎﻋﻲ</a:t>
            </a:r>
            <a:r>
              <a:rPr lang="ar-SA" b="1" dirty="0" smtClean="0"/>
              <a:t> اﻟﺦ</a:t>
            </a:r>
            <a:endParaRPr lang="fr-FR" b="1" dirty="0" smtClean="0"/>
          </a:p>
          <a:p>
            <a:pPr algn="r" rtl="1"/>
            <a:endParaRPr lang="fr-FR" b="1" dirty="0"/>
          </a:p>
          <a:p>
            <a:pPr algn="r" rtl="1"/>
            <a:r>
              <a:rPr lang="fr-FR" b="1" dirty="0" smtClean="0"/>
              <a:t> </a:t>
            </a:r>
            <a:endParaRPr lang="fr-FR" b="1" dirty="0"/>
          </a:p>
          <a:p>
            <a:pPr algn="r"/>
            <a:r>
              <a:rPr lang="fr-FR" b="1" dirty="0"/>
              <a:t> </a:t>
            </a:r>
          </a:p>
          <a:p>
            <a:pPr algn="r" rtl="1"/>
            <a:r>
              <a:rPr lang="fr-FR" b="1" dirty="0" smtClean="0"/>
              <a:t> </a:t>
            </a:r>
            <a:endParaRPr lang="fr-FR" b="1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/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/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ar-SA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0"/>
            <a:ext cx="9144000" cy="67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3672" tIns="896655" rIns="876024" bIns="6855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286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Définitions</a:t>
            </a:r>
          </a:p>
          <a:p>
            <a:pPr marL="0" marR="0" lvl="0" indent="6286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1-​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717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81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propos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err="1" smtClean="0">
                <a:ln>
                  <a:noFill/>
                </a:ln>
                <a:solidFill>
                  <a:srgbClr val="1818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ition</a:t>
            </a:r>
            <a:endParaRPr kumimoji="0" lang="fr-FR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initiative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appartient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concurremment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Chef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gouvernement 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aux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membres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Parlement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art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78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Constitution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2011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texte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qui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émane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parlementaire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dénomme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« une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proposition de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»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celui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qui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présenté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chef du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gouvernement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appelle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«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projet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»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424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2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5D5D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424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515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424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414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vote</a:t>
            </a:r>
            <a:endParaRPr kumimoji="0" lang="fr-FR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vote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parlementaire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acte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lequel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	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représentants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nation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prononcent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pour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contre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 propositions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ou les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projets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soumis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leur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approbation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A0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F0F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A0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61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</a:t>
            </a:r>
            <a:r>
              <a:rPr kumimoji="0" lang="fr-FR" sz="2000" b="1" i="0" u="sng" strike="noStrike" cap="none" normalizeH="0" dirty="0" smtClean="0">
                <a:ln>
                  <a:noFill/>
                </a:ln>
                <a:solidFill>
                  <a:srgbClr val="161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F2F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promulgation</a:t>
            </a:r>
            <a:endParaRPr kumimoji="0" lang="fr-FR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fois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adoptée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parlement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soumise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au Roi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pour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·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approuver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promu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lg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ation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acte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lequel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chef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Etat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constate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officiellement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existence 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rend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exécutoire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62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C1C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262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919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</a:t>
            </a:r>
            <a:r>
              <a:rPr lang="fr-FR" sz="2000" b="1" u="sng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1717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pub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1" i="0" u="sng" strike="noStrike" cap="none" normalizeH="0" baseline="0" dirty="0" err="1" smtClean="0">
                <a:ln>
                  <a:noFill/>
                </a:ln>
                <a:solidFill>
                  <a:srgbClr val="1717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lication</a:t>
            </a:r>
            <a:endParaRPr kumimoji="0" lang="fr-FR" sz="20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286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5200" algn="l"/>
                <a:tab pos="1587500" algn="l"/>
                <a:tab pos="3162300" algn="l"/>
                <a:tab pos="3657600" algn="l"/>
                <a:tab pos="4368800" algn="l"/>
                <a:tab pos="4876800" algn="l"/>
                <a:tab pos="56642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publication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acte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lequel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texte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doit être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porté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connaissance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 public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fois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loi promu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lg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uée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publiée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bulletin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officiel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;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elle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devient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obl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ig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atoire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pour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tous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citoyens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marocains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0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262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Texte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F0F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n°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515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919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B2B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3B3B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1212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Assem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1212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blée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F0F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générale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1A1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202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des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sng" strike="noStrike" cap="none" normalizeH="0" baseline="0" dirty="0" err="1" smtClean="0">
                <a:ln>
                  <a:noFill/>
                </a:ln>
                <a:solidFill>
                  <a:srgbClr val="0E0E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ations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1212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1212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1"/>
            <a:ext cx="9144000" cy="644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890307" rIns="685584" bIns="64908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66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01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rgbClr val="171700"/>
              </a:solidFill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666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/>
            </a:r>
            <a:b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</a:b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666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organisation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internationale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vocation universelle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crée en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1945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Son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but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principal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maintien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paix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sécurité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internationale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 développement</a:t>
            </a:r>
            <a:r>
              <a:rPr kumimoji="0" lang="fr-FR" sz="16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entre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Nations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des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relations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amicale</a:t>
            </a:r>
            <a:r>
              <a:rPr kumimoji="0" lang="fr-FR" sz="16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ainsi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que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réalisation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coopération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internationale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a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rte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ONU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donne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liste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des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six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organes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principaux</a:t>
            </a:r>
            <a:r>
              <a:rPr lang="fr-FR" sz="16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crées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elle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1er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organe est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Assemblée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générale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2ème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Conseil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sécurité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3ème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Conseil économique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social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Ecossoc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4ème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Conseil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</a:t>
            </a:r>
            <a:r>
              <a:rPr lang="fr-FR" sz="1600" b="1" dirty="0"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tutelle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ali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ell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culos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le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5ème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Secrétariat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et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6ème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 la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Cour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internationale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justice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​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175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-</a:t>
            </a:r>
            <a:r>
              <a:rPr kumimoji="0" lang="ar-SA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اﻟﺠﻤﻌﯿﺔ اﻟﻌﺎﻣﺔ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3025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ﺗﺘ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ﺄﻟﻒ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اﻟﺠﻤﻌﯿﺔ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اﻟﻌﺎﻣﺔ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ﺟﻤﯿﻊ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أﻋﻀﺎء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ﺌﺔ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اﻷﻣﻢ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اﻟﻤﺘﺤﺪة،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ﯾﺘﻤﺘﻊ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ﻛﻞ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ﻋﻀﻮ ﺑﺼﻮت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واﺣﺪ وﺑﺈﻣﻜﺎﻧﻪ أن ﯾﻜﻮن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ﻣﻤﺜ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 ﻣﻦ ﻃﺮف ﺧﻤﺴﺔ ﻣﻤﺜﻠﯿﻦ ﻋﻠﻰ.اﻷﻛﺜﺮ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ﺗﻌﻘﺪ اﻟﺠﻤﻌﯿﺔ اﻟﻌﺎﻣﺔ ﺟﻠﺴﺔ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ﺳﻨﻮ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ﯾﺔ ﻋﺎدﯾﺔ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اﻟﻔﺼﻞ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20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ﻛﻤﺎ ﯾﺠﻮز أن ﺗﻌﻘﺪ ﺟﻠﺴﺎت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اﺳﺘﺜﻨﺎﺋ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إذا اﻗﺘﻀﺖ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ﻮ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ذﻟﻚ.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ﺗﻌﻘ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 ﻫﺬه 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ﺠﻠﺴﺎت ﻓﻲ اﻟﻤﻘﺮ اﻟﺪاﺋﻢ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ﻸﻣﻢ اﻟﻤﺘﺤﺪة ﺑﻨﯿﻮﯾﻮرك.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ﺜﺎق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اﻷﻣﻢ اﻟﻤﺘﺤﺪة ﻟﻢ ﯾﺤﺪد ﻣﻘﺮ ﻫﺬه اﻟﺠﻠﺴﺎت، ﻋﻠ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ﻼ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ﻬﺪ 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ﺼﺒﺔ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ﻷﻣﻢ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 أن اﻟﺠﻤﻌﯿﺔ اﻟﻌﺎﻣﺔ اﺗﺨﺬت ﻗﺮا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 ﺑﺘﺎرﯾﺦ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14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دﺟﻨﺒﺮ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1946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ﺧﺘﺎر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ﯿﻮﯾﻮرك ﻣﻘﺮا ﻟﻬﺎ وﺷﯿﺪ ﺑﻨﺎء ﺿﺨﻢ ﻓﻲ ﻫﺬه اﻟﻤﺪﯾ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.ﻋﻠﻰ ﺿﻔﺎف اﻟ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ﻮادي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اﻟﺸﺮﻗﻲ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ﺗﻬﯿﺄ اﻟﺠﻤﻌﯿﺔ اﻟﻌﺎﻣﺔ ﻧﻈﺎﻣﻬﺎ اﻟﺪاﺧﻠﻲ وﺗﻨﺘﺨﺐ ﻓﻲ ﻛﻞ ﺟﻠﺴﺔ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ﺴﺎ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وﻧﻮاﺑﺎ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ﻟﻠﺮﺋ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ﯿﺲ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وﺑﻨﺎءﻋﻠﻰ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ﺗﻔﺎق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ﻤﺎﻋﻲ ﺗﻘﺮر أن اﻟﺮﺋ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ﺎﺳﺔ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ﺗﺴﻨﺪ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إﻟﻰ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أﺣﺪ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ﻋﻀﺎء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ﻟﺪاﺋﻤﯿﻦ ﻓﻲ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ﻣﺠﻠﺲ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اﻷﻣﻦ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ﻫﻨﺎك ﺳﺒﻌﺔ ﻟﺠﺎن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ﺗﺴﺎ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ﻋﺪ اﻟﺠﻤﻌﯿﺔ اﻟﻌﺎﻣﺔ ﻓﻲ أداء ﻣﻬﺎﻣﻬﺎ، وأﻫﻤﻬﺎ: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اﻟﻠﺠ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ﻨﺔ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اﻟﺴ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ﯿﺔ، اﻟﻠﺠﻨﺔ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ﺟﺘﻤﺎﻋ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ﯿﺔ، اﻟﻠﺠﻨﺔ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ﻗﺘﺼ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ﯾﺔ واﻟﻠﺠﻨﺔ اﻟﻘﺎﻧﻮﻧﯿﺔ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..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إﻟﺦ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وﺗﻨﺤﺼﺮ ﻣﻬﻤﺘﻬﺎ ﻓﻲ إﻋﺪا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اﻟﻤﺸﺎرﯾﻊ اﻟﻤﺨﺘﻠﻔﺔ ﺑﺸﻜﻞ 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ﺆدي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إﻟﻰ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اﺧﺘﺼﺎراﻟﻤﻨﺎﻗﺸﺎت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اﻟﺠﻤﻌﯿﺔ اﻟﻌﺎﻣﺔ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</a:p>
          <a:p>
            <a:pPr algn="r" rtl="1"/>
            <a:r>
              <a:rPr lang="ar-SA" b="1" dirty="0"/>
              <a:t>وﺗﻘﺒﻞ اﻟﺠﻤﻌﯿﺔ اﻟﻌﺎﻣﺔ ﻟﻠﻤﺸﺎرﻛﺔ ﻓﻲ ﺟﻠﺴﺎﺗﻬﺎ دوﻻ </a:t>
            </a:r>
            <a:r>
              <a:rPr lang="ar-SA" b="1" dirty="0" err="1"/>
              <a:t>ﻏ</a:t>
            </a:r>
            <a:r>
              <a:rPr lang="ar-SA" b="1" dirty="0"/>
              <a:t>ﯿﺮ أﻋﻀﺎء أو ﺑﻌﺾ </a:t>
            </a:r>
            <a:r>
              <a:rPr lang="ar-SA" b="1" dirty="0" err="1"/>
              <a:t>اﻟﻜ</a:t>
            </a:r>
            <a:r>
              <a:rPr lang="ar-SA" b="1" dirty="0"/>
              <a:t>ﯿ</a:t>
            </a:r>
            <a:r>
              <a:rPr lang="ar-SA" b="1" dirty="0" err="1"/>
              <a:t>ﺎﻧﺎت</a:t>
            </a:r>
            <a:r>
              <a:rPr lang="ar-SA" b="1" dirty="0"/>
              <a:t> اﻟﺘﻲ ﺗﻤﻨﺤﻬﺎ.</a:t>
            </a:r>
            <a:r>
              <a:rPr lang="fr-FR" b="1" dirty="0"/>
              <a:t>​</a:t>
            </a:r>
            <a:r>
              <a:rPr lang="ar-SA" b="1" dirty="0"/>
              <a:t>اﻟﺠﻤﻌﯿﺔ اﻟﻌﺎﻣﺔ ﺻﻔﺔ </a:t>
            </a:r>
            <a:r>
              <a:rPr lang="ar-SA" b="1" dirty="0" err="1"/>
              <a:t>ﻣ</a:t>
            </a:r>
            <a:r>
              <a:rPr lang="ar-SA" b="1" dirty="0"/>
              <a:t>ﻼﺣﻆ.</a:t>
            </a:r>
            <a:r>
              <a:rPr lang="fr-FR" b="1" dirty="0"/>
              <a:t>​</a:t>
            </a:r>
            <a:r>
              <a:rPr lang="ar-SA" b="1" dirty="0" err="1"/>
              <a:t>وﺧ</a:t>
            </a:r>
            <a:r>
              <a:rPr lang="ar-SA" b="1" dirty="0"/>
              <a:t>ﻼل ﺳﻨﺔ </a:t>
            </a:r>
            <a:r>
              <a:rPr lang="fr-FR" b="1" dirty="0"/>
              <a:t>​1974</a:t>
            </a:r>
            <a:r>
              <a:rPr lang="ar-SA" b="1" dirty="0"/>
              <a:t>اﺳﺘﺪﻋﺖ اﻟﺠﻤﻌﯿﺔ اﻟﻌﺎﻣﺔ.</a:t>
            </a:r>
            <a:r>
              <a:rPr lang="fr-FR" b="1" dirty="0"/>
              <a:t>​</a:t>
            </a:r>
            <a:r>
              <a:rPr lang="ar-SA" b="1" dirty="0"/>
              <a:t>ﻣﻨﻈﻤﺔ </a:t>
            </a:r>
            <a:r>
              <a:rPr lang="ar-SA" b="1" dirty="0" err="1"/>
              <a:t>اﻟﺘﺤﺮ</a:t>
            </a:r>
            <a:r>
              <a:rPr lang="ar-SA" b="1" dirty="0"/>
              <a:t>ﯾﺮ </a:t>
            </a:r>
            <a:r>
              <a:rPr lang="ar-SA" b="1" dirty="0" err="1"/>
              <a:t>اﻟﻔﻠﺴﻄ</a:t>
            </a:r>
            <a:r>
              <a:rPr lang="ar-SA" b="1" dirty="0"/>
              <a:t>ﯿﻨﯿﺔ ﻟﻠﻤﺸﺎرﻛﺔ ﻓﻲ أﻋﻤﺎﻟﻬﺎ ودوراﺗﻬﺎ، وذﻟﻚ ﺑﺼﻔﺔ </a:t>
            </a:r>
            <a:r>
              <a:rPr lang="ar-SA" b="1" dirty="0" err="1"/>
              <a:t>ﻣ</a:t>
            </a:r>
            <a:r>
              <a:rPr lang="ar-SA" b="1" dirty="0"/>
              <a:t>ﻼﺣﻆ </a:t>
            </a:r>
            <a:r>
              <a:rPr lang="ar-SA" b="1" dirty="0" err="1"/>
              <a:t>و</a:t>
            </a:r>
            <a:r>
              <a:rPr lang="ar-SA" b="1" dirty="0"/>
              <a:t> إن </a:t>
            </a:r>
            <a:r>
              <a:rPr lang="ar-SA" b="1" dirty="0" err="1"/>
              <a:t>ا</a:t>
            </a:r>
            <a:r>
              <a:rPr lang="ar-SA" b="1" dirty="0"/>
              <a:t>ﻻ</a:t>
            </a:r>
            <a:r>
              <a:rPr lang="ar-SA" b="1" dirty="0" err="1"/>
              <a:t>ﺳﺘﺨﺪام</a:t>
            </a:r>
            <a:r>
              <a:rPr lang="ar-SA" b="1" dirty="0"/>
              <a:t> اﻟﻤﺘﻜﺮر ﻟﺤﻖ اﻟﻨﻘﺾ ﻣﻦ ﺟﺎﻧﺐ ﻋﻀﻮ داﺋﻢ ﻓﻲ ﻣﺠﻠﺲ </a:t>
            </a:r>
            <a:r>
              <a:rPr lang="ar-SA" b="1" dirty="0" err="1"/>
              <a:t>ا</a:t>
            </a:r>
            <a:r>
              <a:rPr lang="ar-SA" b="1" dirty="0"/>
              <a:t>ﻷﻣﻦ ﻗﺪ ﻋﺮﻗﻞ ﻋﻤﻞ </a:t>
            </a:r>
            <a:r>
              <a:rPr lang="fr-FR" b="1" dirty="0"/>
              <a:t>"​</a:t>
            </a:r>
            <a:r>
              <a:rPr lang="ar-SA" b="1" dirty="0"/>
              <a:t>اﻷﻣﻦ اﻟﺠﻤﺎﻋﻲ"</a:t>
            </a:r>
            <a:r>
              <a:rPr lang="fr-FR" b="1" dirty="0"/>
              <a:t>​</a:t>
            </a:r>
            <a:r>
              <a:rPr lang="ar-SA" b="1" dirty="0"/>
              <a:t>ﺧﻼل ﻋﺎم </a:t>
            </a:r>
            <a:r>
              <a:rPr lang="fr-FR" b="1" dirty="0"/>
              <a:t>1950</a:t>
            </a:r>
            <a:r>
              <a:rPr lang="ar-SA" b="1" dirty="0"/>
              <a:t>، إﺑﺎن اﻟﻘﻀﯿﺔ </a:t>
            </a:r>
            <a:r>
              <a:rPr lang="ar-SA" b="1" dirty="0" err="1"/>
              <a:t>اﻟﻜﻮر</a:t>
            </a:r>
            <a:r>
              <a:rPr lang="ar-SA" b="1" dirty="0"/>
              <a:t>ﯾﺔ. وﻓﻲ ﻣﻮاﺟﻬﺔ ﺷﻠﻞ ﻣﺠﻠﺲ </a:t>
            </a:r>
            <a:r>
              <a:rPr lang="ar-SA" b="1" dirty="0" err="1"/>
              <a:t>ا</a:t>
            </a:r>
            <a:r>
              <a:rPr lang="ar-SA" b="1" dirty="0"/>
              <a:t>ﻷﻣﻦ، اﻋﺘﻤﺪت اﻟﺠﻤﻌﯿﺔ اﻟﻌﺎﻣﺔ ﻗﺮار </a:t>
            </a:r>
            <a:r>
              <a:rPr lang="ar-SA" b="1" dirty="0" err="1"/>
              <a:t>أﺗﺸ</a:t>
            </a:r>
            <a:r>
              <a:rPr lang="ar-SA" b="1" dirty="0"/>
              <a:t>ﯿﺴﻮن ﻓﻲ </a:t>
            </a:r>
            <a:r>
              <a:rPr lang="fr-FR" b="1" dirty="0"/>
              <a:t>3 </a:t>
            </a:r>
            <a:r>
              <a:rPr lang="ar-SA" b="1" dirty="0"/>
              <a:t>ﻧﻮﻓﻤﺒﺮ </a:t>
            </a:r>
            <a:r>
              <a:rPr lang="fr-FR" b="1" dirty="0"/>
              <a:t>​.1950</a:t>
            </a:r>
            <a:r>
              <a:rPr lang="ar-SA" b="1" dirty="0"/>
              <a:t>ﻫﺬا اﻟﻘﺮار ﯾﻨﺺ ﻋﻠﻰ أﻧﻪ ﯾﻤﻜﻦ، ﻓﻲ إﻃﺎر </a:t>
            </a:r>
            <a:r>
              <a:rPr lang="fr-FR" b="1" dirty="0"/>
              <a:t>"​</a:t>
            </a:r>
            <a:r>
              <a:rPr lang="ar-SA" b="1" dirty="0"/>
              <a:t>اﻹﺣﺎﻟﺔ اﻟﺬاﺗﯿﺔ</a:t>
            </a:r>
            <a:r>
              <a:rPr lang="fr-FR" b="1" dirty="0"/>
              <a:t>"​</a:t>
            </a:r>
            <a:r>
              <a:rPr lang="ar-SA" b="1" dirty="0"/>
              <a:t>، ﻟﻠﺠﻤﻌﯿﺔ اﻟﻌﺎﻣﺔ، ﻋﻨﺪﻣﺎ ﻻ ﯾ</a:t>
            </a:r>
            <a:r>
              <a:rPr lang="ar-SA" b="1" dirty="0" err="1"/>
              <a:t>ﺴﺘﻄ</a:t>
            </a:r>
            <a:r>
              <a:rPr lang="ar-SA" b="1" dirty="0"/>
              <a:t>ﯿﻊ ﻣﺠﻠﺲ </a:t>
            </a:r>
            <a:r>
              <a:rPr lang="ar-SA" b="1" dirty="0" err="1"/>
              <a:t>ا</a:t>
            </a:r>
            <a:r>
              <a:rPr lang="ar-SA" b="1" dirty="0"/>
              <a:t>ﻷﻣﻦ أن ﻓﻲ </a:t>
            </a:r>
            <a:r>
              <a:rPr lang="fr-FR" b="1" dirty="0"/>
              <a:t>"​</a:t>
            </a:r>
            <a:r>
              <a:rPr lang="ar-SA" b="1" dirty="0" err="1"/>
              <a:t>ﺑﻤﺴﺆوﻟ</a:t>
            </a:r>
            <a:r>
              <a:rPr lang="ar-SA" b="1" dirty="0"/>
              <a:t>ﯿﺘﻪ </a:t>
            </a:r>
            <a:r>
              <a:rPr lang="ar-SA" b="1" dirty="0" err="1"/>
              <a:t>ا</a:t>
            </a:r>
            <a:r>
              <a:rPr lang="ar-SA" b="1" dirty="0"/>
              <a:t>ﻷﺳﺎﺳﯿﺔ ﺑﺴﺒﺐ </a:t>
            </a:r>
            <a:r>
              <a:rPr lang="ar-SA" b="1" dirty="0" err="1"/>
              <a:t>ا</a:t>
            </a:r>
            <a:r>
              <a:rPr lang="ar-SA" b="1" dirty="0"/>
              <a:t>ﻻ</a:t>
            </a:r>
            <a:r>
              <a:rPr lang="ar-SA" b="1" dirty="0" err="1"/>
              <a:t>ﺳﺘﻌﻤﺎل</a:t>
            </a:r>
            <a:r>
              <a:rPr lang="ar-SA" b="1" dirty="0"/>
              <a:t> اﻟﻤﺘﻜﺮر ﻟﺤﻖ </a:t>
            </a:r>
            <a:r>
              <a:rPr lang="ar-SA" b="1" dirty="0" err="1"/>
              <a:t>اﻟﻔ</a:t>
            </a:r>
            <a:r>
              <a:rPr lang="ar-SA" b="1" dirty="0"/>
              <a:t>ﯿ</a:t>
            </a:r>
            <a:r>
              <a:rPr lang="ar-SA" b="1" dirty="0" err="1"/>
              <a:t>ﺘﻮ</a:t>
            </a:r>
            <a:r>
              <a:rPr lang="ar-SA" b="1" dirty="0"/>
              <a:t>، ﻣﻨﺎﻗﺸﺔ ﻗﺮارات ﺑﻤﺜﺎﺑﺔ </a:t>
            </a:r>
            <a:r>
              <a:rPr lang="ar-SA" b="1" dirty="0" smtClean="0"/>
              <a:t>ﺗﻮﺻﯿ</a:t>
            </a:r>
            <a:r>
              <a:rPr lang="ar-SA" b="1" dirty="0" err="1" smtClean="0"/>
              <a:t>ﺎت</a:t>
            </a:r>
            <a:r>
              <a:rPr lang="ar-SA" b="1" dirty="0" smtClean="0"/>
              <a:t>،واﻋﺘﻤﺎدﻫﺎ </a:t>
            </a:r>
            <a:r>
              <a:rPr lang="ar-SA" b="1" dirty="0"/>
              <a:t>ﻟﻐﺮض اﻟﺤﻔﺎظ ﻋﻠﻰ </a:t>
            </a:r>
            <a:r>
              <a:rPr lang="ar-SA" b="1" dirty="0" err="1"/>
              <a:t>ا</a:t>
            </a:r>
            <a:r>
              <a:rPr lang="ar-SA" b="1" dirty="0"/>
              <a:t>ﻷﻣﻦ واﻟﺴﻠﻢ اﻟﺪوﻟﯿﯿﻦ</a:t>
            </a:r>
            <a:endParaRPr lang="fr-FR" b="1" dirty="0"/>
          </a:p>
          <a:p>
            <a:pPr marL="0" marR="0" lvl="0" indent="3175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0250" algn="l"/>
              </a:tabLst>
            </a:pPr>
            <a:endParaRPr kumimoji="0" lang="ar-SA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57166"/>
            <a:ext cx="8763000" cy="1489922"/>
          </a:xfrm>
        </p:spPr>
        <p:txBody>
          <a:bodyPr>
            <a:normAutofit fontScale="90000"/>
          </a:bodyPr>
          <a:lstStyle/>
          <a:p>
            <a:pPr algn="ctr" rtl="1"/>
            <a:r>
              <a:rPr lang="fr-FR" sz="1300" dirty="0" smtClean="0">
                <a:solidFill>
                  <a:schemeClr val="tx1"/>
                </a:solidFill>
              </a:rPr>
              <a:t> </a:t>
            </a:r>
            <a:r>
              <a:rPr lang="fr-FR" sz="600" dirty="0" smtClean="0"/>
              <a:t> </a:t>
            </a:r>
            <a:r>
              <a:rPr lang="fr-FR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" y="1000108"/>
            <a:ext cx="8763000" cy="1143008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b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IV-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 Conseil de </a:t>
            </a:r>
            <a:r>
              <a:rPr kumimoji="0" lang="fr-F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Securité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مجلس الأمن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4522" y="0"/>
            <a:ext cx="6129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b="1" dirty="0" smtClean="0"/>
              <a:t> ـ ترجمة أهم المفاهيم ، أنظر المرفقات</a:t>
            </a:r>
            <a:endParaRPr lang="fr-FR" b="1" dirty="0"/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0"/>
            <a:ext cx="9144000" cy="7047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914112" rIns="634800" bIns="914112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66700" fontAlgn="base">
              <a:spcBef>
                <a:spcPct val="0"/>
              </a:spcBef>
              <a:spcAft>
                <a:spcPct val="0"/>
              </a:spcAft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II-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droit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</a:t>
            </a:r>
            <a:r>
              <a:rPr lang="fr-FR" sz="1600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veto                              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حق النقض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  II-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permet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membre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permanent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 Conseil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sécurité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poser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 une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décision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même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si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tous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 autres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membres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sont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accord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droit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été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utilisé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dans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cadre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la guerre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froide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notamment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URSS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manière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telle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qu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 paralysé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Conseil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sécurité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dans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tous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domaines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/>
            </a:r>
            <a:b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</a:br>
            <a:endParaRPr kumimoji="0" lang="fr-FR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I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st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à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ou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ligner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q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ue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abstention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 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est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considérée</a:t>
            </a:r>
            <a:r>
              <a:rPr kumimoji="0" lang="fr-FR" sz="1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comme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no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n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constitutive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d’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veto.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Il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été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même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l'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absence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représentant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un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membre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permanent.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résolution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Acheson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transféré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à l'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Assemblée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générale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les fonctions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Conseil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sécurité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touchant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au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maintien 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la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paix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en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cas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blocage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par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le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veto.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endParaRPr lang="fr-FR" sz="1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667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endParaRPr kumimoji="0" lang="fr-FR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266700" algn="justLow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III.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 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ﺣﻮل </a:t>
            </a:r>
            <a:r>
              <a:rPr kumimoji="0" lang="ar-SA" sz="16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إﺻ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ﻼح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ﻣﺠﻠﺲاﻷ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ﻣﻦ</a:t>
            </a: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lvl="0" indent="266700" algn="justLow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endParaRPr kumimoji="0" lang="fr-FR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إن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ﺘﻐ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ﺮات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اﻟﺪوﻟﯿﺔ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ﺧﺎﺻﺔ ﺑﻌﺪ ﺳﻨﺔ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1989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ﺗﻮﺿﺢ ﺑﺠ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ﻼء أن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ﺠﻠﺲ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ﻷﻣﻦ اﻟﺪوﻟﻲ ﻟﻢ ﯾﻌﺪ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: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ﯾﻤﺜﻞ ﻋﺎﻟﻢ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ﻮم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ﻟﺬﻟﻚ، ﻓﻤ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ﺸﻜﻠ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إﺻ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ﻼح ﻫﺬا اﻟﺠﻬﺎز أﺻﺒﺤﺖ ﻣﻄﺮوﺣﺔ ﺑﺤﺪة ﻣﻨﺬ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2004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ﻓﺎﻟﻤﺴﺄﻟﺔ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ﺗﺘﻌﻠﻖ إذن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ﺑﺘﻮﺳ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ﯿﻊ داﺋﺮة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ﻋﻀﺎء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اﻟﺪاﺋﻤﯿﻦ ﻟﺘﺸﻤﻞ اﻟﺪول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ﻷﻛ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ﻣﺴﺎﻫﻤﺔ ﻓﻲ</a:t>
            </a:r>
            <a:endParaRPr kumimoji="0" lang="fr-FR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ﻣﯿﺰاﻧﯿﺔ اﻟﻤﻨﻈﻤﺔ</a:t>
            </a:r>
            <a:r>
              <a:rPr lang="fr-FR" sz="9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ﺎﺑﺎن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أﻟﻤﺎﻧﯿﺎ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..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واﻟﺪول ذات 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ﻌﺪد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ﻤﺮﺗﻔﻊ ﻣﻦ اﻟﺴﻜﺎن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اﻟﻬﻨﺪ، اﻟﺒﺮازﯾﻞ</a:t>
            </a:r>
            <a:endParaRPr kumimoji="0" lang="fr-FR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  <a:tab pos="1701800" algn="l"/>
                <a:tab pos="2768600" algn="l"/>
                <a:tab pos="3378200" algn="l"/>
                <a:tab pos="4622800" algn="l"/>
                <a:tab pos="5080000" algn="l"/>
              </a:tabLst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إﺿﺎﻓﺔ ﻟﻤﻤﺜﻠﻲ اﻟﻘﺎرة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ﻷﻓﺮﯾﻘﯿﺔ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ﻟﻜﻦ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إﺻ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ﻼح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ﻣﺠﻠﺲ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ﻷﻣﻦ ﯾﺘﻄﻠﺐ أوﻻ ﻣﺮاﺟﻌﺔ وﺗﻌﺪﯾﻞ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ﺜﺎق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اﻟﻤﻨﻈﻤﺔ، وﻫﻮ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أﻣﺮﺻﻌﺐ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اﻟﻤﻨﺎل ﻓﻲ ﻇﻞ ﺻﻌﻮﺑﺔ اﻟﺘﻮاﻓ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ﻖ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ﻋﻀﺎء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اﻟﺨﻤﺴﺔ</a:t>
            </a:r>
            <a:r>
              <a:rPr lang="fr-FR" sz="9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ﺪاﺋﻤﯿ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</a:t>
            </a:r>
            <a:endParaRPr kumimoji="0" lang="ar-SA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686800" cy="3643338"/>
          </a:xfrm>
        </p:spPr>
        <p:txBody>
          <a:bodyPr>
            <a:normAutofit/>
          </a:bodyPr>
          <a:lstStyle/>
          <a:p>
            <a:pPr algn="r" rtl="1"/>
            <a:r>
              <a:rPr lang="fr-FR" b="1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4929198"/>
          </a:xfrm>
        </p:spPr>
        <p:txBody>
          <a:bodyPr>
            <a:normAutofit/>
          </a:bodyPr>
          <a:lstStyle/>
          <a:p>
            <a:pPr algn="ctr" rtl="1"/>
            <a:r>
              <a:rPr lang="fr-FR" b="1" dirty="0" smtClean="0"/>
              <a:t>-V </a:t>
            </a:r>
            <a:r>
              <a:rPr lang="ar-SA" b="1" dirty="0" smtClean="0"/>
              <a:t>أﻫﻢ ﻣﺴﺘﺠﺪات اﻟﺪﺳﺘﻮر</a:t>
            </a:r>
            <a:endParaRPr lang="fr-FR" b="1" dirty="0" smtClean="0"/>
          </a:p>
          <a:p>
            <a:pPr algn="ctr">
              <a:buNone/>
            </a:pPr>
            <a:r>
              <a:rPr lang="ar-SA" b="1" dirty="0" smtClean="0"/>
              <a:t>اﻟﻤﻐﺮﺑﻲ اﻟﺠﺪﯾﺪ</a:t>
            </a:r>
            <a:endParaRPr lang="fr-FR" b="1" dirty="0" smtClean="0"/>
          </a:p>
          <a:p>
            <a:pPr algn="ctr"/>
            <a:r>
              <a:rPr lang="fr-FR" b="1" dirty="0" smtClean="0"/>
              <a:t> </a:t>
            </a:r>
          </a:p>
          <a:p>
            <a:pPr algn="ctr" rtl="1"/>
            <a:r>
              <a:rPr lang="fr-FR" b="1" dirty="0" smtClean="0"/>
              <a:t>V :​​Les p​​</a:t>
            </a:r>
            <a:r>
              <a:rPr lang="fr-FR" b="1" dirty="0" err="1" smtClean="0"/>
              <a:t>rincipa</a:t>
            </a:r>
            <a:r>
              <a:rPr lang="fr-FR" b="1" dirty="0" smtClean="0"/>
              <a:t>​les i​​</a:t>
            </a:r>
            <a:r>
              <a:rPr lang="fr-FR" b="1" dirty="0" err="1" smtClean="0"/>
              <a:t>nnova</a:t>
            </a:r>
            <a:r>
              <a:rPr lang="fr-FR" b="1" dirty="0" smtClean="0"/>
              <a:t>​</a:t>
            </a:r>
            <a:r>
              <a:rPr lang="fr-FR" b="1" dirty="0" err="1" smtClean="0"/>
              <a:t>tions</a:t>
            </a:r>
            <a:r>
              <a:rPr lang="fr-FR" b="1" dirty="0" smtClean="0"/>
              <a:t>​ ​de la </a:t>
            </a:r>
            <a:r>
              <a:rPr lang="fr-FR" b="1" dirty="0" err="1" smtClean="0"/>
              <a:t>nouvell</a:t>
            </a:r>
            <a:r>
              <a:rPr lang="fr-FR" dirty="0" smtClean="0"/>
              <a:t>​</a:t>
            </a:r>
            <a:r>
              <a:rPr lang="fr-FR" b="1" dirty="0" smtClean="0"/>
              <a:t>e Co</a:t>
            </a:r>
            <a:r>
              <a:rPr lang="fr-FR" dirty="0" smtClean="0"/>
              <a:t>​</a:t>
            </a:r>
            <a:r>
              <a:rPr lang="fr-FR" b="1" dirty="0" err="1" smtClean="0"/>
              <a:t>nstitut</a:t>
            </a:r>
            <a:r>
              <a:rPr lang="fr-FR" dirty="0" smtClean="0"/>
              <a:t>​</a:t>
            </a:r>
            <a:r>
              <a:rPr lang="fr-FR" b="1" dirty="0" err="1" smtClean="0"/>
              <a:t>io</a:t>
            </a:r>
            <a:r>
              <a:rPr lang="fr-FR" dirty="0" smtClean="0"/>
              <a:t>​</a:t>
            </a:r>
            <a:r>
              <a:rPr lang="fr-FR" b="1" dirty="0" smtClean="0"/>
              <a:t>n </a:t>
            </a:r>
            <a:r>
              <a:rPr lang="fr-FR" b="1" dirty="0" err="1" smtClean="0"/>
              <a:t>maro</a:t>
            </a:r>
            <a:r>
              <a:rPr lang="fr-FR" dirty="0" smtClean="0"/>
              <a:t>​</a:t>
            </a:r>
            <a:r>
              <a:rPr lang="fr-FR" b="1" dirty="0" smtClean="0"/>
              <a:t>ca</a:t>
            </a:r>
            <a:r>
              <a:rPr lang="fr-FR" dirty="0" smtClean="0"/>
              <a:t>​</a:t>
            </a:r>
            <a:r>
              <a:rPr lang="fr-FR" b="1" dirty="0" err="1" smtClean="0"/>
              <a:t>ine</a:t>
            </a:r>
            <a:endParaRPr lang="fr-FR" b="1" dirty="0" smtClean="0"/>
          </a:p>
          <a:p>
            <a:pPr algn="ctr" rtl="1"/>
            <a:endParaRPr lang="fr-FR" b="1" dirty="0" smtClean="0"/>
          </a:p>
          <a:p>
            <a:pPr algn="r" rtl="1"/>
            <a:r>
              <a:rPr lang="fr-FR" sz="2800" b="1" dirty="0" smtClean="0"/>
              <a:t>I</a:t>
            </a:r>
            <a:r>
              <a:rPr lang="ar-SA" sz="2800" b="1" dirty="0" smtClean="0"/>
              <a:t>ـ</a:t>
            </a:r>
            <a:r>
              <a:rPr lang="fr-FR" sz="2800" b="1" dirty="0" smtClean="0"/>
              <a:t> </a:t>
            </a:r>
            <a:r>
              <a:rPr lang="ar-SA" sz="2800" b="1" dirty="0" smtClean="0"/>
              <a:t>تر جمة أهم المفاهيم</a:t>
            </a:r>
            <a:r>
              <a:rPr lang="fr-FR" sz="2800" b="1" dirty="0" smtClean="0"/>
              <a:t>, </a:t>
            </a:r>
            <a:r>
              <a:rPr lang="ar-SA" sz="2800" b="1" dirty="0" smtClean="0"/>
              <a:t>أنظر المرفقات</a:t>
            </a:r>
            <a:endParaRPr lang="fr-FR" sz="2800" b="1" dirty="0" smtClean="0"/>
          </a:p>
          <a:p>
            <a:pPr algn="r" rtl="1"/>
            <a:endParaRPr lang="fr-FR" sz="2800" b="1" dirty="0" smtClean="0"/>
          </a:p>
          <a:p>
            <a:pPr algn="r" rtl="1"/>
            <a:endParaRPr lang="fr-FR" sz="2800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0"/>
            <a:ext cx="9144000" cy="57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914112" rIns="634800" bIns="914112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8383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ﺗﻨﺪرج 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اﻟﻘﻮاﻧ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ﯿﻦ ﺣﺴﺐ 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اﻟﺘﻘﺴ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ﯿﻢ 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اﻟﺘﻘﻠ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ﯿ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ﺪي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 إﻟﻰ 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ﺛ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ﻼ</a:t>
            </a:r>
            <a:r>
              <a:rPr lang="ar-SA" sz="1400" b="1" dirty="0" err="1">
                <a:latin typeface="Times New Roman" pitchFamily="18" charset="0"/>
                <a:cs typeface="Times New Roman" pitchFamily="18" charset="0"/>
              </a:rPr>
              <a:t>ث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1400" b="1" dirty="0" smtClean="0">
                <a:latin typeface="Times New Roman" pitchFamily="18" charset="0"/>
                <a:cs typeface="Times New Roman" pitchFamily="18" charset="0"/>
              </a:rPr>
              <a:t>ﻣﺮاﺗﺐ،وذﻟﻚ </a:t>
            </a:r>
            <a:r>
              <a:rPr lang="ar-SA" sz="1400" b="1" dirty="0">
                <a:latin typeface="Times New Roman" pitchFamily="18" charset="0"/>
                <a:cs typeface="Times New Roman" pitchFamily="18" charset="0"/>
              </a:rPr>
              <a:t>ﻛﻤﺎ ﯾﻠﻲ</a:t>
            </a:r>
            <a:endParaRPr lang="fr-FR" sz="1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763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1-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اﻟﺪﺳﺘﻮر وﻫﻮ أﻋﻠﻰ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ﻣﻦ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ﯿﺚ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ﺮﺗﺒﺔ؛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/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2-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ﺘﺸﺮ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ﯿﻤﻲ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اﻟﺬي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ﯾﺼﺪر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ﻋﻦ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اﻟﺴﻠﻄﺔ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ﯾﻌﯿﺔ؛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3-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وأﺧﯿ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اﻟﻘﺮار 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ﻟﻨﺎﺗﺞ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اﻟﺴﻠﻄﺔ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ﯿﺬﯾﺔ وﻋﻠ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ﻪ،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إذا ﻣﺎ رﺟﻌﻨﺎ إﻟﻰ ﻣﺒﺪأ ﺗﺪرج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/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اﻟﻘﻮاﻧ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اﻟﺬي 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ﻜﺘﺴﻲ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أﻫﻤﯿﺔ ﺑﺎﻟﻐﺔ،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ﻼﺣﻆ أن اﻟﻨﺺ اﻟﻘﺎﻧﻮﻧﻲ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ﻷدﻧﻰ درﺟﺔ ﻫﻮ ﻣﺮﺗﺒﻂ ﺑﺎﻟﻨﺺ اﻟﻘﺎﻧﻮﻧﻲ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ﻷﻋﻠﻰ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ﻣﻨﻪ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وﺗﺎﺑﻊ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ﻪ، ﻟﺬﻟﻚ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ﯾﻤﻜﻦ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أن ﯾﺨﺎﻟﻔﻪ، وﻋﻠﻰ ﺳﺒﯿﻞ اﻟﻤﺜﺎل، ﻓﺎﻟﻘﺮار ﻻ ﯾﻤﻜﻨﻪ أن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ﻌﺎرض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ﯾﻊ، وﻫﺬا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ﻷﺧﯿ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ﻻ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ﯾﻤﻜﻨﻪ أن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ﯾﻌ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ﺎرض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ﺪﺳﺘﻮر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وﻫﺬه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اﻟﺘﺮ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اﺗﺒ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ﻧﺼﺖ ﻋﻠﯿﻬﺎ اﻟﻤﺎدة اﻟﺴﺎدﺳﺔ ﻣﻦ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ﺪﺳﺘﻮ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 اﻟﺠﺪﯾﺪ وﻋﻠﻰ ﺿﻮء ﻣﺎ ﺳﺒﻖ، ﻧﺴﺘﺨﻠﺺ أن اﻟﺪﺳﺘﻮر ﯾﺒﻘﻰ ﻫﻮ اﻟﻘﺎﻧﻮن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ﻷﺳﻤﻰ، ﻓﻬﻮ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اﻟﺬي ﯾﻨﻈﻢ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ﯾﺤﺪد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ﺧﺘﺼﺎﺻﺎت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ﺟﻬ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ﺰة اﻟﺪوﻟﺔ، وﻛﺬا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اﺧﺘ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ﺎرا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ﺗﻬﺎ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ﻨﯿﺔ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واﻟﺜﻘﺎﻓ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واﻟﺴﯿ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ﺎﺳ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ﻗﺘﺼﺎد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وﺑﻌﺒﺎرة أﺧﺮى، ﻓﺎﻟﺪﺳﺘﻮر ﻫﻮ ﻣﺠﻤﻮﻋﺔ ﻣﻦ اﻟﻘﻮ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ﺪ، واﻟﺘﻲ ﺗﻬﺪف إﻟﻰ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ﺗﻨﻈ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ﺧﺘﺼﺎﺻﺎت</a:t>
            </a:r>
            <a:r>
              <a:rPr lang="fr-FR" sz="1400" b="1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ﺟﻬﺰة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وﻟﺔ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وﻋﻼ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ﻗﺘﻬﺎ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ﻣﻊ ﻣﺨﺘﻠﻒ ﺳﻠﻄﺎﺗﻬﺎ وﻫﯿ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ﺌﺎﺗﻬﺎ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وﻛﺬا ﺣﻘﻮق وﺣﺮ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ﺎتا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ﻷﻓﺮاد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ﺧﻞ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ﻤﺠﺘﻤﻊ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ﺑ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ﺨﺼﻮص ﻣﺮاﺟﻌﺔ اﻟﺪﺳﺘﻮر، ﻓﺎﻟﻔﺼﻞ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172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ﻣﻦ اﻟﺪﺳﺘﻮر اﻟﺠﺪﯾﺪ، 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ﻨﺺﻋﻠﻰ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أن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ﻟﻠﻤﻠﻚ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واﻟ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ﯿﺲ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اﻟﺤﻜﻮ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ﻣﺔ وﻟﻤﺠﻠﺲ اﻟﻨﻮاب وﻟﻤﺠﻠﺲ اﻟﻤﺴﺘﺸﺎرﯾﻦ، 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ﻖ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ourier New" pitchFamily="49" charset="0"/>
                <a:cs typeface="Arial" pitchFamily="34" charset="0"/>
              </a:rPr>
              <a:t>ﲣ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ذ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اﻟﻤﺒﺎدرة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ﺼ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ﻣﺮاﺟﻌﺔ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اﻟﺪﺳﺘﻮر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ﯾﻀﯿﻒ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ﻧﻔﺲ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اﻟﻔﺼﻞ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أن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ﻠﻤﻠ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ﻚ أن</a:t>
            </a:r>
            <a:r>
              <a:rPr lang="fr-FR" sz="1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sz="1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ﯾﻌﺮض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ﻣﺒﺎﺷﺮة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ﺳ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ﺘﻔﺘﺎء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اﻟﻤﺸﺮوع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اﻟﺬي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اﺗﺨﺬ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اﻟﻤﺒﺎ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درة ﺑﺸﺄﻧﻬ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وﺟﺪﯾﺮ ﺑﺎﻟﺬﻛﺮ، أﻧﻪ وﻓﻲ ﺣﺎﻟﺔ ﺣﺼﻮل ﻣﺮاﺟﻌﺔ دﺳﺘﻮرﯾﺔ، ﻓﺎﻟﻔﺼﻞ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175</a:t>
            </a:r>
            <a:endParaRPr kumimoji="0" lang="fr-FR" sz="1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ﯾﻮﺿﺢ أﻧﻪ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ﯾﻤ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ﻜﻦ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ﻟﻬﺎ أن ﺗ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ﺘﻨﺎول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ﻷﺣﻜﺎم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اﻟﻤﺘﻌﻠﻘﺔ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ﯾﻦ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ﻹﺳﻼﻣﻲ،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وﺑﺎﻟﻨﻈﺎم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اﻟﻤﻠﻜﻲ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ﻟﻠﺪوﻟﺔ،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وﺑﺎ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ﺧﺘ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ﻤﻘﺮاﻃﻲ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ﻟﻸ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ﻣﺔ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وﺑﺎﻟﻤﻜ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ﺘﺴ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ﺒﺎت ﻓﻲ ﻣﺠﺎل اﻟﺤﺮﯾ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ﺎت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واﻟﺤﻘﻮق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ﻷﺳﺎﺳﯿﺔ</a:t>
            </a:r>
            <a:r>
              <a:rPr lang="fr-FR" sz="1400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اﻟﻤﻨﺼﻮص ﻋﻠﯿﻬﺎ ﻓﻲ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ﺳﺘﻮر اﻟﻤﻤﻠﻜﺔ اﻟﺸﺮﯾ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ﻔﺔ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7474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612845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اﻟﻤﺼﻄﻠﺤﺎت اﻟﻘﺎﻧﻮﻧﯿﺔ ﻫﻲ ﻣﺠﻤﻮﻋﺔ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اﻟﻤﻔﺎﻫ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واﻟﻜﻠ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ﻤﺎ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ت اﻟﺨﺎﺻﺔ ﺑﺎﻟﻤﺎدة اﻟﻘﺎﻧﻮﻧﯿﺔ. وﻫﻲ ﺗﺸﻜ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ﻞ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ﻣﺎد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ﯿﻮﯾﺔ، ﻟﻜﻮ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ﻧﻬﺎ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أﺳﺎس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اﻟﺪر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ﺎت اﻟﻘﺎﻧﻮﻧﯿﺔ ﺑﻤﺨﺘﻠﻒ ﺗﻘﺴﯿ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ﻤﺎﺗﻬﺎ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وﺗﺸﻌﺒﺎﺗﻬﺎ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و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ﺑﻔﻀﻞ ﻫﺬه اﻟﻤﺎدة ﯾﻤﻜﻦ ﻟﻠﻄﺎﻟﺐ ﻓﻲ اﻟﺴﻠﻚ اﻟﺠﺎﻣﻌﻲ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ﺳﺎﺳﻲ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أن 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ﺴﺘﻮﻋﺐ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اﻟﻤﻔﺎﻫ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ﻷوﻟﯿﺔ اﻟﺨﺎﺻﺔ ﺑﺎﻟﻤﻌﺮﻓﺔ اﻟﻘﺎﻧﻮﻧﯿﺔ،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ﻻﻃﻼع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اﻟﻜﻠﻤﺎت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واﻟﺘﻌﺎﺑ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واﻟﻤﻔﺎﻫ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اﻟﻘﺎﻧﻮﻧﯿﺔ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ﺑﺎﻟﻠﻐﺘ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اﻟﻌﺮﺑﯿﺔ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واﻟ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ﻔﺮﻧﺴ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ﻛﻤﺎ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ﻣﺎدة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اﻟﻤﺼﻄﻠﺤﺎت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ﻧﯿﺔ 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ﻤﻜﻦ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اﻟﻄﺎﻟﺐ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ﺑﻤﺨﺘﻠﻒ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ﻼك اﻟ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ﻌﻠﻮم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ﻣﻦ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اﻟﺒﺤﺚ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اﻟﻤﺮاﺟ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ﻷﺻﻠﯿﺔ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اﻟﻤﻜﺘﻮ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ﺑﺎﻟﻔﺮﻧﺴ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ﻻﻃﻼع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ﻮن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اﻟﻤﻘ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ﺎرن.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ﻟﺬ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ﻟﻚ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ﻓﺘﻌﻠﻢ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اﻟﻠﻐﺔ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اﻟﺮﺻﯿ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ﺄﻫ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ﻞ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اﻟﻄﺎﻟﺐ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ﻟﻠﻤﻤﺎرﺳﺔ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واﻟﻘﻀﺎﺋ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وﻋﻠﯿﻪ، ﻓﻤﺎدة اﻟﻠﻐﺎت واﻟﻤﺼﻄﻠﺤﺎت اﻟﻘﺎﻧﻮﻧﯿﺔ ﺗﻌﺘﺒﺮ ﺟﺪ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ﻬ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ﻤﺔ 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ﻧﻬﺎ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ﺗﺴﻤﺢ ﻟﻠﻄﺎﻟﺐ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أن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ﯾﺸﺎرك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ﻏﺎﻟﺒﯿﺔ اﻟﺤﻮار اﻟﺤﺎﻟﻲ ﺳﻮاء ﻛﺎن ذا ﻃﺒﯿ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ﻗﺎﻧﻮﻧﯿﺔ أو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lang="fr-F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001156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أ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ﻫﻢ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ﻣﺴﺘﺠ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800" b="1" i="0" u="sng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اﻟﺪﺳﺘﻮ</a:t>
            </a:r>
            <a:r>
              <a:rPr kumimoji="0" lang="ar-SA" sz="2800" b="1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راﻟﺠﺪ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ﯾﺪ</a:t>
            </a:r>
            <a:endParaRPr kumimoji="0" lang="fr-FR" sz="28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ﯾﺸ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ﻜﻞ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اﻟﺪﺳﺘ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 اﻟ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ﺪﯾﺪ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ﺗﺤﻮﻻ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ﺗﺎر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ﯾﺨﯿﺎ ﺣﺎﺳﻤﺎ ﻓﻲ ﻣﺴﺎر اﺳﺘﻜﻤﺎل ﺑﻨﺎء دوﻟﺔ اﻟﺤﻖ واﻟﻤﺆﺳﺴﺎت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ﻤ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ﻘﺮاﻃ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وﯾﺘﻌﻠﻖ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ﻷﻣﺮ ﺧﺼﻮﺻﺎ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ﺑﺪﺳﺘﺮة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ﻣﺒﺎدئ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اﻟﺤﻜﺎﻣﺔ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آﻟﯿ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ﺗﺨ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ﻠﯿ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ﻖ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اﻟﺤ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اﻟﻌﺎﻣﺔ وﻗﯿﻢ اﻟﻤﻮاﻃﻨﺔ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اﻟﻤﺴﺆوﻟﺔ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وﺑﻬﺬا اﻟﻤﻌﻨﻰ ﻓﺎﻟﺪﺳﺘﻮر اﻟﻤﻐﺮﺑﻲ اﻟﺠﺪﯾﺪ ﯾﺸﻜﻞ ﺛﻮرة ﺗﺸﺮﯾﻌﯿﺔ، وﺗﺒﺮز ﻫﺬ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ه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اﻟﺨﺎﺻﯿ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ﻼل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:اﻟﻤﺴﺘﺠﺪات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ﻟﺘﺎﻟ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-1.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ﻋﺘﺮاف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ﻷﻣﺎزﯾ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ﻐﯿﺔ ﻛﻠﻐﺔ رﺳﻤﯿﺔ ﻟﻠﻤﻠﻜﺔ إﻟ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ﺟﺎﻧﺐ</a:t>
            </a:r>
            <a:r>
              <a:rPr lang="fr-FR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ﻠﻐﺔ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اﻟﻌﺮﺑﯿﺔ؛ 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--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.2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ﯾﻤﻜ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ﺣﻞ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ﺣﺰاب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اﻟﺴ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ﺎﺳ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واﻟﻤﻨﻈﻤﺎت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اﻟﻨﻘﺎﺑﯿﺔ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و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ﺗﻮﻗ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ﯿﻔﻬﺎ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ﻣﻦ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ﻟﺪن اﻟﺴﻠﻄﺎت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اﻟﻌﻤﻮﻣﯿﺔ،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 ﺑﻤﻘﺘﻀﯽ ﻣﻘﺮر ﻗﻀﺎﺋﻲ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اﻟﻔﺼﻞ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9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ﻣﻦ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اﻟﺪﺳﺘﻮر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</a:p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3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اﻟﺘﺰا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اﻟﻤﻤﻠﻜ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 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ﻟﻤﻐ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ﺮﺑﯿﺔ ﺑﺤﻘﻮق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ﻧﺴﺎن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ﻛﻤﺎ ﻫﻮ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ﻣﺘﻌﺎرفﻋﻠ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ﯿﻬﺎ ﻋﺎﻟﻤﯿﺎ، وﺣﻤﺎﯾﺘﻬ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وﺿ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ﻤﺎن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ﻣﻤﺎرﺳﺘﻬﺎ</a:t>
            </a:r>
            <a:endParaRPr kumimoji="0" lang="fr-FR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algn="r" rtl="1"/>
            <a:r>
              <a:rPr lang="fr-FR" b="1" dirty="0" smtClean="0"/>
              <a:t>4-</a:t>
            </a:r>
            <a:r>
              <a:rPr lang="ar-SA" b="1" dirty="0" err="1" smtClean="0"/>
              <a:t>اﻟﺘﻜﺮ</a:t>
            </a:r>
            <a:r>
              <a:rPr lang="ar-SA" b="1" dirty="0" smtClean="0"/>
              <a:t>ﯾﺲ </a:t>
            </a:r>
            <a:r>
              <a:rPr lang="ar-SA" b="1" dirty="0"/>
              <a:t>اﻟﺪﺳﺘﻮري ﻟﻠﻤﻠﻜﯿﺔ اﻟﻤﻮاﻃﻨﺔ، وذﻟﻚ ﻣﻦ </a:t>
            </a:r>
            <a:r>
              <a:rPr lang="ar-SA" b="1" dirty="0" err="1"/>
              <a:t>ﺧ</a:t>
            </a:r>
            <a:r>
              <a:rPr lang="ar-SA" b="1" dirty="0"/>
              <a:t>ﻼل </a:t>
            </a:r>
            <a:r>
              <a:rPr lang="ar-SA" b="1" dirty="0" err="1"/>
              <a:t>اﻟﺘﻨﺼ</a:t>
            </a:r>
            <a:r>
              <a:rPr lang="ar-SA" b="1" dirty="0"/>
              <a:t>ﯿﺺ </a:t>
            </a:r>
            <a:r>
              <a:rPr lang="fr-FR" b="1" dirty="0" smtClean="0"/>
              <a:t> </a:t>
            </a:r>
            <a:r>
              <a:rPr lang="ar-SA" b="1" dirty="0" smtClean="0"/>
              <a:t>أن </a:t>
            </a:r>
            <a:r>
              <a:rPr lang="ar-SA" b="1" dirty="0"/>
              <a:t>ﺷﺨﺺ </a:t>
            </a:r>
            <a:r>
              <a:rPr lang="ar-SA" b="1" dirty="0" smtClean="0"/>
              <a:t>اﻟﻤﻠﻚ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لا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ar-SA" b="1" dirty="0" smtClean="0"/>
              <a:t>ﺗﻨﺘﻬﻚ ﺣﺮﻣﺘﻪ، وﻟﻪ واﺟﺐ </a:t>
            </a:r>
            <a:r>
              <a:rPr lang="ar-SA" b="1" dirty="0" err="1" smtClean="0"/>
              <a:t>اﻟﺘﻮﻗ</a:t>
            </a:r>
            <a:r>
              <a:rPr lang="ar-SA" b="1" dirty="0" smtClean="0"/>
              <a:t>ﯿﺮ </a:t>
            </a:r>
            <a:r>
              <a:rPr lang="ar-SA" b="1" dirty="0" err="1" smtClean="0"/>
              <a:t>وا</a:t>
            </a:r>
            <a:r>
              <a:rPr lang="ar-SA" b="1" dirty="0" smtClean="0"/>
              <a:t>ﻻ</a:t>
            </a:r>
            <a:r>
              <a:rPr lang="ar-SA" b="1" dirty="0" err="1" smtClean="0"/>
              <a:t>ﺣﺘﺮام</a:t>
            </a:r>
            <a:r>
              <a:rPr lang="ar-SA" b="1" dirty="0" smtClean="0"/>
              <a:t>، ﻛﻤﻠﻚ وأﻣﯿﺮ ﻟﻠﻤﺆﻣﻨﯿﻦ </a:t>
            </a:r>
            <a:r>
              <a:rPr lang="ar-SA" b="1" dirty="0" err="1" smtClean="0"/>
              <a:t>ورﺋ</a:t>
            </a:r>
            <a:r>
              <a:rPr lang="ar-SA" b="1" dirty="0" smtClean="0"/>
              <a:t>ﯿﺲ اﻟﺪوﻟﺔ.</a:t>
            </a:r>
            <a:r>
              <a:rPr lang="fr-FR" b="1" dirty="0" smtClean="0"/>
              <a:t>  </a:t>
            </a:r>
            <a:endParaRPr lang="fr-FR" b="1" dirty="0"/>
          </a:p>
          <a:p>
            <a:pPr algn="r"/>
            <a:endParaRPr lang="fr-FR" b="1" dirty="0"/>
          </a:p>
          <a:p>
            <a:pPr algn="r"/>
            <a:r>
              <a:rPr lang="ar-SA" b="1" dirty="0" err="1" smtClean="0"/>
              <a:t>اﻟﺘﻨﻔ</a:t>
            </a:r>
            <a:r>
              <a:rPr lang="ar-SA" b="1" dirty="0" smtClean="0"/>
              <a:t>ﯿﺬﯾﺔ </a:t>
            </a:r>
            <a:r>
              <a:rPr lang="ar-SA" b="1" dirty="0" err="1" smtClean="0"/>
              <a:t>واﻟﺘﺸﺮ</a:t>
            </a:r>
            <a:r>
              <a:rPr lang="ar-SA" b="1" dirty="0" smtClean="0"/>
              <a:t>ﯾﻌﯿﺔ</a:t>
            </a:r>
            <a:r>
              <a:rPr lang="fr-FR" b="1" dirty="0" smtClean="0"/>
              <a:t> </a:t>
            </a:r>
            <a:r>
              <a:rPr lang="ar-SA" b="1" dirty="0" smtClean="0"/>
              <a:t>ﺳﻠﻄﺔ </a:t>
            </a:r>
            <a:r>
              <a:rPr lang="ar-SA" b="1" dirty="0" err="1" smtClean="0"/>
              <a:t>ﻗﻀﺎﺋ</a:t>
            </a:r>
            <a:r>
              <a:rPr lang="ar-SA" b="1" dirty="0" smtClean="0"/>
              <a:t>ﯿﺔ ﻣﺴﺘﻘﻠﺔ ﻋﻦ </a:t>
            </a:r>
            <a:r>
              <a:rPr lang="ar-SA" b="1" dirty="0" err="1" smtClean="0"/>
              <a:t>اﻟﺴﻠﻄﺘ</a:t>
            </a:r>
            <a:r>
              <a:rPr lang="ar-SA" b="1" dirty="0" smtClean="0"/>
              <a:t>ﯿﻦ</a:t>
            </a:r>
            <a:r>
              <a:rPr lang="fr-FR" b="1" dirty="0" smtClean="0"/>
              <a:t> </a:t>
            </a:r>
            <a:r>
              <a:rPr lang="ar-SA" b="1" dirty="0"/>
              <a:t>ﺗﻜﺮﯾﺲ ﻣﺒﺪأ اﺳﺘﻘﻼل اﻟﻘﻀﺎء، وذﻟﻚ ﻣﻦ </a:t>
            </a:r>
            <a:r>
              <a:rPr lang="ar-SA" b="1" dirty="0" err="1"/>
              <a:t>ﺧ</a:t>
            </a:r>
            <a:r>
              <a:rPr lang="ar-SA" b="1" dirty="0"/>
              <a:t>ﻼل </a:t>
            </a:r>
            <a:r>
              <a:rPr lang="ar-SA" b="1" dirty="0" smtClean="0"/>
              <a:t>ﺗﺮﺳﯿﺦ</a:t>
            </a:r>
            <a:r>
              <a:rPr lang="fr-FR" b="1" dirty="0" smtClean="0"/>
              <a:t>5-</a:t>
            </a:r>
            <a:endParaRPr lang="fr-FR" b="1" dirty="0"/>
          </a:p>
          <a:p>
            <a:pPr algn="r"/>
            <a:r>
              <a:rPr lang="ar-SA" b="1" dirty="0" smtClean="0"/>
              <a:t>: </a:t>
            </a:r>
            <a:r>
              <a:rPr lang="fr-FR" b="1" dirty="0"/>
              <a:t>​ </a:t>
            </a:r>
            <a:r>
              <a:rPr lang="fr-FR" b="1" dirty="0" smtClean="0"/>
              <a:t>.61 </a:t>
            </a:r>
            <a:r>
              <a:rPr lang="ar-SA" b="1" dirty="0" err="1" smtClean="0"/>
              <a:t>دﺳﺘﺮة</a:t>
            </a:r>
            <a:r>
              <a:rPr lang="ar-SA" b="1" dirty="0" smtClean="0"/>
              <a:t> </a:t>
            </a:r>
            <a:r>
              <a:rPr lang="ar-SA" b="1" dirty="0"/>
              <a:t>ﻣﻨﻊ </a:t>
            </a:r>
            <a:r>
              <a:rPr lang="ar-SA" b="1" dirty="0" err="1"/>
              <a:t>اﻟﺘﺮﺣﺎل</a:t>
            </a:r>
            <a:r>
              <a:rPr lang="ar-SA" b="1" dirty="0"/>
              <a:t> اﻟﺒﺮﻟﻤﺎﻧﻲ وﺣﺼﺮ اﻟﺤﺼﺎﻧﺔ اﻟﺒﺮﻟﻤﺎﻧﯿﺔ ﻓﻲ اﻟﺘﻌﺒﯿﺮ ﻋﻦ اﻟﺮأي ﻓﻘﻂ، </a:t>
            </a:r>
            <a:r>
              <a:rPr lang="ar-SA" b="1" dirty="0" err="1"/>
              <a:t>ﺣ</a:t>
            </a:r>
            <a:r>
              <a:rPr lang="ar-SA" b="1" dirty="0"/>
              <a:t>ﯿﺚ ﯾﻨﺺ اﻟﻔﺼﻞ </a:t>
            </a:r>
            <a:r>
              <a:rPr lang="fr-FR" b="1" dirty="0" smtClean="0"/>
              <a:t>​-6 </a:t>
            </a:r>
            <a:r>
              <a:rPr lang="ar-SA" b="1" dirty="0" smtClean="0"/>
              <a:t>ﻣﻦ </a:t>
            </a:r>
            <a:r>
              <a:rPr lang="fr-FR" b="1" dirty="0" smtClean="0"/>
              <a:t>"​​</a:t>
            </a:r>
            <a:r>
              <a:rPr lang="ar-SA" b="1" dirty="0" smtClean="0"/>
              <a:t>ﯾﺠﺮد </a:t>
            </a:r>
            <a:r>
              <a:rPr lang="ar-SA" b="1" dirty="0"/>
              <a:t>ﻣﻦ ﺻﻔﺔ ﻋﻀﻮ ﻓﻲ أﺣﺪ اﻟﻤﺠﻠﺴﯿﻦ، ﻛﻞ ﻣﻦ ﺗﺨﻠﻰ ﻋﻦ اﻧﺘﻤﺎﺋﻪ </a:t>
            </a:r>
            <a:r>
              <a:rPr lang="ar-SA" b="1" dirty="0" err="1"/>
              <a:t>اﻟﺴ</a:t>
            </a:r>
            <a:r>
              <a:rPr lang="ar-SA" b="1" dirty="0"/>
              <a:t>ﯿ</a:t>
            </a:r>
            <a:r>
              <a:rPr lang="ar-SA" b="1" dirty="0" err="1"/>
              <a:t>ﺎﺳﻲ</a:t>
            </a:r>
            <a:r>
              <a:rPr lang="ar-SA" b="1" dirty="0"/>
              <a:t> اﻟﺬي ﺗﺮﺷﺢ ﺑﺎﺳﻤﻪ </a:t>
            </a:r>
            <a:r>
              <a:rPr lang="ar-SA" b="1" dirty="0" err="1"/>
              <a:t>ﻟ</a:t>
            </a:r>
            <a:r>
              <a:rPr lang="ar-SA" b="1" dirty="0"/>
              <a:t>ﻼ</a:t>
            </a:r>
            <a:r>
              <a:rPr lang="ar-SA" b="1" dirty="0" err="1"/>
              <a:t>ﻧﺘﺨﺎﺑﺎت</a:t>
            </a:r>
            <a:r>
              <a:rPr lang="ar-SA" b="1" dirty="0"/>
              <a:t>، أو ﻋﻦ اﻟﻔﺮﯾﻖ أو اﻟﻤﺠﻤﻮﻋﺔ اﻟﺒﺮﻟﻤﺎﻧﯿﺔ اﻟﺘﻲ ﯾ</a:t>
            </a:r>
            <a:r>
              <a:rPr lang="ar-SA" b="1" dirty="0" err="1"/>
              <a:t>ﻨﺘﻤﻲ</a:t>
            </a:r>
            <a:r>
              <a:rPr lang="ar-SA" b="1" dirty="0"/>
              <a:t> إﻟﯿﻬﺎ</a:t>
            </a:r>
            <a:r>
              <a:rPr lang="fr-FR" b="1" dirty="0"/>
              <a:t>​ </a:t>
            </a:r>
            <a:r>
              <a:rPr lang="fr-FR" b="1" dirty="0" smtClean="0"/>
              <a:t> </a:t>
            </a:r>
          </a:p>
          <a:p>
            <a:pPr algn="r"/>
            <a:r>
              <a:rPr lang="ar-SA" b="1" dirty="0" smtClean="0"/>
              <a:t>"</a:t>
            </a:r>
            <a:r>
              <a:rPr lang="fr-FR" b="1" dirty="0" smtClean="0"/>
              <a:t>​</a:t>
            </a:r>
            <a:r>
              <a:rPr lang="ar-SA" b="1" dirty="0" smtClean="0"/>
              <a:t>إﻟﻰ </a:t>
            </a:r>
            <a:r>
              <a:rPr lang="fr-FR" b="1" dirty="0" smtClean="0"/>
              <a:t>" "​</a:t>
            </a:r>
            <a:r>
              <a:rPr lang="ar-SA" b="1" dirty="0" smtClean="0"/>
              <a:t>ﻟﻠﻮزﯾﺮ </a:t>
            </a:r>
            <a:r>
              <a:rPr lang="ar-SA" b="1" dirty="0" err="1" smtClean="0"/>
              <a:t>ا</a:t>
            </a:r>
            <a:r>
              <a:rPr lang="ar-SA" b="1" dirty="0" smtClean="0"/>
              <a:t>ﻷول</a:t>
            </a:r>
            <a:r>
              <a:rPr lang="fr-FR" b="1" dirty="0" smtClean="0"/>
              <a:t> </a:t>
            </a:r>
            <a:r>
              <a:rPr lang="ar-SA" b="1" dirty="0" smtClean="0"/>
              <a:t>ﺗﻢ </a:t>
            </a:r>
            <a:r>
              <a:rPr lang="ar-SA" b="1" dirty="0" err="1" smtClean="0"/>
              <a:t>ا</a:t>
            </a:r>
            <a:r>
              <a:rPr lang="ar-SA" b="1" dirty="0" smtClean="0"/>
              <a:t>ﻻ</a:t>
            </a:r>
            <a:r>
              <a:rPr lang="ar-SA" b="1" dirty="0" err="1" smtClean="0"/>
              <a:t>رﺗﻘﺎء</a:t>
            </a:r>
            <a:r>
              <a:rPr lang="ar-SA" b="1" dirty="0" smtClean="0"/>
              <a:t> </a:t>
            </a:r>
            <a:r>
              <a:rPr lang="ar-SA" b="1" dirty="0" err="1" smtClean="0"/>
              <a:t>ﺑﺎﻟﻤﻜﺎﻧﺔاﻟﺪﺳﺘﻮر</a:t>
            </a:r>
            <a:r>
              <a:rPr lang="ar-SA" b="1" dirty="0" smtClean="0"/>
              <a:t>ﯾﺔ</a:t>
            </a:r>
            <a:r>
              <a:rPr lang="fr-FR" b="1" dirty="0" smtClean="0"/>
              <a:t>."</a:t>
            </a:r>
            <a:r>
              <a:rPr lang="fr-FR" b="1" dirty="0"/>
              <a:t>​</a:t>
            </a:r>
            <a:r>
              <a:rPr lang="ar-SA" b="1" dirty="0"/>
              <a:t>اﻻ</a:t>
            </a:r>
            <a:r>
              <a:rPr lang="ar-SA" b="1" dirty="0" err="1"/>
              <a:t>ﻧﺒﺜﺎق</a:t>
            </a:r>
            <a:r>
              <a:rPr lang="ar-SA" b="1" dirty="0"/>
              <a:t> </a:t>
            </a:r>
            <a:r>
              <a:rPr lang="ar-SA" b="1" dirty="0" err="1"/>
              <a:t>اﻟﺪ</a:t>
            </a:r>
            <a:r>
              <a:rPr lang="ar-SA" b="1" dirty="0"/>
              <a:t>ﯾ</a:t>
            </a:r>
            <a:r>
              <a:rPr lang="ar-SA" b="1" dirty="0" err="1"/>
              <a:t>ﻤﻘﺮاﻃﻲ</a:t>
            </a:r>
            <a:r>
              <a:rPr lang="ar-SA" b="1" dirty="0"/>
              <a:t> ﻟﻠﺴﻠﻄﺔ </a:t>
            </a:r>
            <a:r>
              <a:rPr lang="ar-SA" b="1" dirty="0" err="1"/>
              <a:t>اﻟﺘﻨﻔ</a:t>
            </a:r>
            <a:r>
              <a:rPr lang="ar-SA" b="1" dirty="0"/>
              <a:t>ﯿﺬﯾﺔ، ﺑﻘﯿ</a:t>
            </a:r>
            <a:r>
              <a:rPr lang="ar-SA" b="1" dirty="0" err="1"/>
              <a:t>ﺎدة</a:t>
            </a:r>
            <a:r>
              <a:rPr lang="ar-SA" b="1" dirty="0"/>
              <a:t> </a:t>
            </a:r>
            <a:r>
              <a:rPr lang="ar-SA" b="1" dirty="0" err="1"/>
              <a:t>رﺋ</a:t>
            </a:r>
            <a:r>
              <a:rPr lang="ar-SA" b="1" dirty="0"/>
              <a:t>ﯿﺲ اﻟﺤﻜﻮﻣﺔ، </a:t>
            </a:r>
            <a:r>
              <a:rPr lang="fr-FR" b="1" dirty="0" smtClean="0"/>
              <a:t>7-</a:t>
            </a:r>
          </a:p>
          <a:p>
            <a:pPr algn="r"/>
            <a:r>
              <a:rPr lang="fr-FR" b="1" dirty="0" smtClean="0"/>
              <a:t>​</a:t>
            </a:r>
            <a:r>
              <a:rPr lang="ar-SA" b="1" dirty="0" err="1" smtClean="0"/>
              <a:t>رﺋ</a:t>
            </a:r>
            <a:r>
              <a:rPr lang="ar-SA" b="1" dirty="0" smtClean="0"/>
              <a:t>ﯿﺲ</a:t>
            </a:r>
            <a:r>
              <a:rPr lang="fr-FR" b="1" dirty="0"/>
              <a:t> </a:t>
            </a:r>
            <a:r>
              <a:rPr lang="ar-SA" b="1" dirty="0" smtClean="0"/>
              <a:t>ﻟﻠﺤﻜﻮﻣﺔ</a:t>
            </a:r>
            <a:r>
              <a:rPr lang="fr-FR" b="1" dirty="0"/>
              <a:t>​</a:t>
            </a:r>
            <a:r>
              <a:rPr lang="fr-FR" b="1" dirty="0" smtClean="0"/>
              <a:t>. .</a:t>
            </a:r>
          </a:p>
          <a:p>
            <a:pPr algn="r" rtl="1"/>
            <a:r>
              <a:rPr lang="fr-FR" b="1" dirty="0" smtClean="0"/>
              <a:t> 8-​ </a:t>
            </a:r>
            <a:r>
              <a:rPr lang="ar-SA" b="1" dirty="0" smtClean="0"/>
              <a:t>اﻻ</a:t>
            </a:r>
            <a:r>
              <a:rPr lang="ar-SA" b="1" dirty="0" err="1" smtClean="0"/>
              <a:t>ﻋﺘﺮاف</a:t>
            </a:r>
            <a:r>
              <a:rPr lang="ar-SA" b="1" dirty="0" smtClean="0"/>
              <a:t> </a:t>
            </a:r>
            <a:r>
              <a:rPr lang="ar-SA" b="1" dirty="0"/>
              <a:t>ﺑﺤﻖ </a:t>
            </a:r>
            <a:r>
              <a:rPr lang="ar-SA" b="1" dirty="0" err="1"/>
              <a:t>اﻟﺘﺼﻮ</a:t>
            </a:r>
            <a:r>
              <a:rPr lang="ar-SA" b="1" dirty="0"/>
              <a:t>ﯾﺖ ﻟﻜﻞ اﻟﻤﻐﺮﺑﺔ </a:t>
            </a:r>
            <a:r>
              <a:rPr lang="ar-SA" b="1" dirty="0" err="1"/>
              <a:t>اﻟﻤﻘ</a:t>
            </a:r>
            <a:r>
              <a:rPr lang="ar-SA" b="1" dirty="0"/>
              <a:t>ﯿﻤﯿﻦ ﺑﺎﻟﺨﺎرج</a:t>
            </a:r>
            <a:r>
              <a:rPr lang="ar-SA" b="1" dirty="0" smtClean="0"/>
              <a:t>،</a:t>
            </a:r>
            <a:r>
              <a:rPr lang="fr-FR" b="1" dirty="0" smtClean="0"/>
              <a:t> </a:t>
            </a:r>
            <a:r>
              <a:rPr lang="ar-SA" b="1" dirty="0" smtClean="0"/>
              <a:t>ﺣﯿﺚ ﯾﻨﺺ اﻟﻔﺼﻞ </a:t>
            </a:r>
            <a:r>
              <a:rPr lang="fr-FR" b="1" dirty="0" smtClean="0"/>
              <a:t>17 </a:t>
            </a:r>
            <a:r>
              <a:rPr lang="ar-SA" b="1" dirty="0" smtClean="0"/>
              <a:t>ﻣﻦ اﻟﺪﺳﺘﻮر ﻋﻠﻰ ﻣﺎ ﯾﻠﻲ:</a:t>
            </a:r>
            <a:endParaRPr lang="fr-FR" b="1" dirty="0"/>
          </a:p>
          <a:p>
            <a:pPr algn="r"/>
            <a:r>
              <a:rPr lang="fr-FR" b="1" dirty="0"/>
              <a:t> </a:t>
            </a:r>
            <a:r>
              <a:rPr lang="fr-FR" b="1" dirty="0" smtClean="0"/>
              <a:t> ​« </a:t>
            </a:r>
            <a:r>
              <a:rPr lang="ar-SA" b="1" dirty="0" smtClean="0"/>
              <a:t>ﻓﻲ اﻟﺨﺎرج ﺑﺤﻘﻮق اﻟﻤﻮاﻃﻨﺔ ﻛﺎﻣﻠﺔ </a:t>
            </a:r>
            <a:r>
              <a:rPr lang="fr-FR" b="1" dirty="0" smtClean="0"/>
              <a:t>​</a:t>
            </a:r>
            <a:r>
              <a:rPr lang="ar-SA" b="1" dirty="0"/>
              <a:t>ﯾﺘﻤﺘﻊ اﻟﻤﻐﺎرﺑﺔ </a:t>
            </a:r>
            <a:r>
              <a:rPr lang="ar-SA" b="1" dirty="0" err="1" smtClean="0"/>
              <a:t>اﻟﻤﻘ</a:t>
            </a:r>
            <a:r>
              <a:rPr lang="ar-SA" b="1" dirty="0" smtClean="0"/>
              <a:t>ﯿﻤﻮن</a:t>
            </a:r>
            <a:endParaRPr lang="fr-FR" b="1" dirty="0"/>
          </a:p>
          <a:p>
            <a:pPr algn="r"/>
            <a:r>
              <a:rPr lang="fr-FR" b="1" dirty="0"/>
              <a:t> </a:t>
            </a:r>
          </a:p>
          <a:p>
            <a:pPr algn="r" rtl="1"/>
            <a:r>
              <a:rPr lang="ar-SA" b="1" dirty="0"/>
              <a:t>ﺣﻖ </a:t>
            </a:r>
            <a:r>
              <a:rPr lang="ar-SA" b="1" dirty="0" err="1"/>
              <a:t>اﻟﺘﺼﻮ</a:t>
            </a:r>
            <a:r>
              <a:rPr lang="ar-SA" b="1" dirty="0"/>
              <a:t>ﯾﺖ </a:t>
            </a:r>
            <a:r>
              <a:rPr lang="ar-SA" b="1" dirty="0" err="1"/>
              <a:t>واﻟﺘﺮﺷ</a:t>
            </a:r>
            <a:r>
              <a:rPr lang="ar-SA" b="1" dirty="0"/>
              <a:t>ﯿﺢ ﻓﻲ </a:t>
            </a:r>
            <a:r>
              <a:rPr lang="ar-SA" b="1" dirty="0" err="1"/>
              <a:t>ا</a:t>
            </a:r>
            <a:r>
              <a:rPr lang="ar-SA" b="1" dirty="0"/>
              <a:t>ﻻ</a:t>
            </a:r>
            <a:r>
              <a:rPr lang="ar-SA" b="1" dirty="0" err="1"/>
              <a:t>ﻧﺘﺨﺎ</a:t>
            </a:r>
            <a:r>
              <a:rPr lang="ar-SA" b="1" dirty="0"/>
              <a:t> ت</a:t>
            </a:r>
            <a:r>
              <a:rPr lang="fr-FR" b="1" dirty="0"/>
              <a:t>​. .​"​</a:t>
            </a:r>
            <a:r>
              <a:rPr lang="ar-SA" b="1" dirty="0"/>
              <a:t>وﻓﻲ اﻟﺨﺘﺎم، ﯾﻤﻜﻦ اﻟﻘﻮل إن اﻟﻤﺴﺘﺠﺪات اﻟﺘﻲ ﺟﺎء </a:t>
            </a:r>
            <a:r>
              <a:rPr lang="ar-SA" b="1" dirty="0" err="1"/>
              <a:t>ﺑﻬﺎ</a:t>
            </a:r>
            <a:r>
              <a:rPr lang="ar-SA" b="1" dirty="0"/>
              <a:t> اﻟﺪﺳﺘﻮر اﻟﻤﻐﺮﺑﻲ اﻟﺠﺪﯾﺪ ﺗﻌﺘﺒﺮ </a:t>
            </a:r>
            <a:r>
              <a:rPr lang="ar-SA" b="1" dirty="0" err="1"/>
              <a:t>اﻟﺮﻛ</a:t>
            </a:r>
            <a:r>
              <a:rPr lang="ar-SA" b="1" dirty="0"/>
              <a:t>ﯿ</a:t>
            </a:r>
            <a:r>
              <a:rPr lang="ar-SA" b="1" dirty="0" err="1"/>
              <a:t>ﺰة</a:t>
            </a:r>
            <a:r>
              <a:rPr lang="ar-SA" b="1" dirty="0"/>
              <a:t> اﻷﺳﺎﺳﯿﺔ ﻟﻠﻨﻤﻮذج </a:t>
            </a:r>
            <a:r>
              <a:rPr lang="ar-SA" b="1" dirty="0" err="1"/>
              <a:t>اﻟﺪ</a:t>
            </a:r>
            <a:r>
              <a:rPr lang="ar-SA" b="1" dirty="0"/>
              <a:t>ﯾ</a:t>
            </a:r>
            <a:r>
              <a:rPr lang="ar-SA" b="1" dirty="0" err="1"/>
              <a:t>ﻤﻘﺮاﻃﻲ</a:t>
            </a:r>
            <a:r>
              <a:rPr lang="ar-SA" b="1" dirty="0"/>
              <a:t> اﻟﺘﻨﻤﻮي اﻟﻤﻐﺮﺑﻲ اﻟﻤﺘﻤﯿﺰ، إﺿﺎﻓﺔ إﻟﻰ ﻛﻮﻧﻬﺎ ﺗﺸﻜﻞ </a:t>
            </a:r>
            <a:r>
              <a:rPr lang="ar-SA" b="1" dirty="0" smtClean="0"/>
              <a:t>ﺗﻌﺎﻗﺪا</a:t>
            </a:r>
            <a:r>
              <a:rPr lang="fr-FR" b="1" dirty="0" smtClean="0"/>
              <a:t> </a:t>
            </a:r>
            <a:r>
              <a:rPr lang="ar-SA" b="1" dirty="0" err="1" smtClean="0"/>
              <a:t>ﺗﺎر</a:t>
            </a:r>
            <a:r>
              <a:rPr lang="ar-SA" b="1" dirty="0" smtClean="0"/>
              <a:t>ﯾﺨﯿﺎ </a:t>
            </a:r>
            <a:r>
              <a:rPr lang="ar-SA" b="1" dirty="0">
                <a:latin typeface="Arial" pitchFamily="34" charset="0"/>
                <a:cs typeface="Arial" pitchFamily="34" charset="0"/>
              </a:rPr>
              <a:t>ﺟﺪﯾ</a:t>
            </a:r>
            <a:r>
              <a:rPr lang="ar-SA" b="1" dirty="0" err="1">
                <a:latin typeface="Arial" pitchFamily="34" charset="0"/>
                <a:cs typeface="Arial" pitchFamily="34" charset="0"/>
              </a:rPr>
              <a:t>ﺪا</a:t>
            </a:r>
            <a:r>
              <a:rPr lang="ar-SA" b="1" dirty="0">
                <a:latin typeface="Arial" pitchFamily="34" charset="0"/>
                <a:cs typeface="Arial" pitchFamily="34" charset="0"/>
              </a:rPr>
              <a:t> ﺑﯿﻦ اﻟﻌﺮش واﻟﺸﻌﺐ</a:t>
            </a:r>
            <a:endParaRPr lang="fr-FR" b="1" dirty="0">
              <a:latin typeface="Arial" pitchFamily="34" charset="0"/>
              <a:cs typeface="Arial" pitchFamily="34" charset="0"/>
            </a:endParaRPr>
          </a:p>
          <a:p>
            <a:pPr lvl="0" indent="4763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ar-SA" b="1" dirty="0" smtClean="0">
                <a:solidFill>
                  <a:schemeClr val="tx1"/>
                </a:solidFill>
              </a:rPr>
              <a:t> أنواع التشريع</a:t>
            </a:r>
            <a:r>
              <a:rPr lang="fr-FR" dirty="0" smtClean="0">
                <a:solidFill>
                  <a:schemeClr val="tx1"/>
                </a:solidFill>
              </a:rPr>
              <a:t> -VI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357850"/>
          </a:xfrm>
        </p:spPr>
        <p:txBody>
          <a:bodyPr>
            <a:normAutofit fontScale="25000" lnSpcReduction="20000"/>
          </a:bodyPr>
          <a:lstStyle/>
          <a:p>
            <a:pPr algn="r" rtl="1"/>
            <a:r>
              <a:rPr lang="ar-MA" sz="4800" b="1" dirty="0" smtClean="0"/>
              <a:t>ينقسم التشريع إلى ثلاث أنواع كل نوع يصدر عن سلطة معينة داخل الدولة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هذه الأنواع هي :</a:t>
            </a:r>
            <a:endParaRPr lang="ar-MA" sz="5600" b="1" dirty="0" smtClean="0"/>
          </a:p>
          <a:p>
            <a:pPr algn="r" rtl="1"/>
            <a:r>
              <a:rPr lang="ar-MA" sz="4800" b="1" dirty="0" smtClean="0"/>
              <a:t/>
            </a:r>
            <a:br>
              <a:rPr lang="ar-MA" sz="4800" b="1" dirty="0" smtClean="0"/>
            </a:br>
            <a:endParaRPr lang="ar-MA" sz="4800" b="1" dirty="0" smtClean="0"/>
          </a:p>
          <a:p>
            <a:pPr algn="r" rtl="1"/>
            <a:r>
              <a:rPr lang="ar-MA" sz="4800" b="1" i="1" dirty="0" smtClean="0"/>
              <a:t>1 – التشريع الأساسي أو ما يسمى بالدستور:</a:t>
            </a:r>
            <a:endParaRPr lang="ar-MA" sz="4800" b="1" dirty="0" smtClean="0"/>
          </a:p>
          <a:p>
            <a:pPr algn="r" rtl="1"/>
            <a:r>
              <a:rPr lang="ar-MA" sz="4800" b="1" dirty="0" smtClean="0"/>
              <a:t>يعتبر الدستور مجموعة من القواعد القانونية التي تتولى تحديد نظام الحكم في الدولة بالإضافة إلى تنظيم السلطات الثلاث ( التنفيذية ، التشريعية ، القضائية )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كذلك تحديد اختصاص كل سلطة من السلطات الثلاث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العلاقة فيما بينها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يتضمن كذلك حقوق الأفراد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حرياتهم تجاه الدولة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ينقسم الدستور إلى دستور عرفي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دستور مكتوب حسب كل دولة .</a:t>
            </a:r>
          </a:p>
          <a:p>
            <a:pPr algn="r" rtl="1"/>
            <a:r>
              <a:rPr lang="ar-MA" sz="4800" b="1" dirty="0" smtClean="0"/>
              <a:t>يتخذ الدستور عدة أشكال إذ نجد هناك دستور المنحة 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 دستور الميثاق 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 دستور الجمعية التأسيسية 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أيضا دستور الاستفتاء الشعبي الذي تم العمل </a:t>
            </a:r>
            <a:r>
              <a:rPr lang="ar-MA" sz="4800" b="1" dirty="0" err="1" smtClean="0"/>
              <a:t>به</a:t>
            </a:r>
            <a:r>
              <a:rPr lang="ar-MA" sz="4800" b="1" dirty="0" smtClean="0"/>
              <a:t> في إعداد الدستور المغربي لسنة 2011.</a:t>
            </a:r>
          </a:p>
          <a:p>
            <a:pPr algn="r" rtl="1"/>
            <a:r>
              <a:rPr lang="ar-MA" sz="4800" b="1" dirty="0" smtClean="0"/>
              <a:t/>
            </a:r>
            <a:br>
              <a:rPr lang="ar-MA" sz="4800" b="1" dirty="0" smtClean="0"/>
            </a:br>
            <a:endParaRPr lang="ar-MA" sz="4800" b="1" dirty="0" smtClean="0"/>
          </a:p>
          <a:p>
            <a:pPr algn="r" rtl="1"/>
            <a:r>
              <a:rPr lang="ar-MA" sz="4800" b="1" i="1" dirty="0" smtClean="0"/>
              <a:t>2 – التشريع العادي أو ما يسمى القانون بالمعنى الضيق :</a:t>
            </a:r>
            <a:endParaRPr lang="ar-MA" sz="4800" b="1" dirty="0" smtClean="0"/>
          </a:p>
          <a:p>
            <a:pPr algn="r" rtl="1"/>
            <a:r>
              <a:rPr lang="ar-MA" sz="4800" b="1" dirty="0" smtClean="0"/>
              <a:t>هذا النوع من التشريع يصدر عن السلطة التشريعية أي البرلمان المكون من مجلس النواب 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 مجلس المستشرين ،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هو يختص طبقا للفصل 71 من دستور 2011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بعض الفصول الأخرى في عدة ميادين  أهمها :</a:t>
            </a:r>
          </a:p>
          <a:p>
            <a:pPr algn="r" rtl="1"/>
            <a:r>
              <a:rPr lang="ar-MA" sz="4800" b="1" dirty="0" smtClean="0"/>
              <a:t>-          مبادئ وقواعد المنظومة الصحية.</a:t>
            </a:r>
          </a:p>
          <a:p>
            <a:pPr algn="r" rtl="1"/>
            <a:r>
              <a:rPr lang="ar-MA" sz="4800" b="1" dirty="0" smtClean="0"/>
              <a:t>-          الضمانات الممنوحة للموظفين المدنيين </a:t>
            </a:r>
            <a:r>
              <a:rPr lang="ar-MA" sz="4800" b="1" dirty="0" err="1" smtClean="0"/>
              <a:t>و</a:t>
            </a:r>
            <a:r>
              <a:rPr lang="ar-MA" sz="4800" b="1" dirty="0" smtClean="0"/>
              <a:t> العسكريين .</a:t>
            </a:r>
          </a:p>
          <a:p>
            <a:pPr algn="r" rtl="1"/>
            <a:r>
              <a:rPr lang="ar-MA" sz="4800" b="1" dirty="0" smtClean="0"/>
              <a:t>-          نظام السجون.</a:t>
            </a:r>
          </a:p>
          <a:p>
            <a:pPr algn="r" rtl="1"/>
            <a:r>
              <a:rPr lang="ar-MA" sz="4800" b="1" dirty="0" smtClean="0"/>
              <a:t>-          الجنسية ووضعية الأجانب .</a:t>
            </a:r>
          </a:p>
          <a:p>
            <a:pPr algn="r" rtl="1"/>
            <a:r>
              <a:rPr lang="ar-MA" sz="4800" b="1" dirty="0" smtClean="0"/>
              <a:t>-          نظام الجمارك.</a:t>
            </a:r>
          </a:p>
          <a:p>
            <a:pPr algn="r" rtl="1"/>
            <a:r>
              <a:rPr lang="ar-MA" sz="4800" b="1" dirty="0" smtClean="0"/>
              <a:t>-          التعمير وإعداد التراب.</a:t>
            </a:r>
          </a:p>
          <a:p>
            <a:pPr algn="r" rtl="1"/>
            <a:r>
              <a:rPr lang="ar-MA" sz="4800" b="1" dirty="0" smtClean="0"/>
              <a:t>-          تأميم المنشات ونظام </a:t>
            </a:r>
            <a:r>
              <a:rPr lang="ar-MA" sz="4800" b="1" dirty="0" err="1" smtClean="0"/>
              <a:t>الخوصصة</a:t>
            </a:r>
            <a:r>
              <a:rPr lang="ar-MA" sz="4800" b="1" dirty="0" smtClean="0"/>
              <a:t> .</a:t>
            </a:r>
          </a:p>
          <a:p>
            <a:pPr algn="r" rtl="1"/>
            <a:r>
              <a:rPr lang="ar-MA" sz="4800" b="1" dirty="0" smtClean="0"/>
              <a:t>-          قانون المالية .</a:t>
            </a:r>
          </a:p>
          <a:p>
            <a:pPr algn="r" rtl="1"/>
            <a:r>
              <a:rPr lang="ar-MA" sz="4800" b="1" dirty="0" smtClean="0"/>
              <a:t>-          حالات وإجراءات نزع الملكية.</a:t>
            </a:r>
          </a:p>
          <a:p>
            <a:pPr algn="r" rtl="1"/>
            <a:r>
              <a:rPr lang="ar-MA" sz="4800" b="1" dirty="0" smtClean="0"/>
              <a:t>مازالت العديد من الميادين الأخرى.</a:t>
            </a:r>
            <a:endParaRPr lang="ar-MA" sz="48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ar-MA" b="1" dirty="0" smtClean="0"/>
          </a:p>
          <a:p>
            <a:pPr algn="r" rtl="1"/>
            <a:r>
              <a:rPr lang="ar-MA" b="1" dirty="0" smtClean="0"/>
              <a:t>إلى جانب هذا التشريع تختص السلطة التشريعية أيضا بإصدار نوع أخر من القوانين وهي القوانين التنظيمية توجد في مركز أقل من الدستور </a:t>
            </a:r>
            <a:r>
              <a:rPr lang="ar-MA" b="1" dirty="0" err="1" smtClean="0"/>
              <a:t>و</a:t>
            </a:r>
            <a:r>
              <a:rPr lang="ar-MA" b="1" dirty="0" smtClean="0"/>
              <a:t> أعلى من التشريع العادي ، </a:t>
            </a:r>
            <a:r>
              <a:rPr lang="ar-MA" b="1" dirty="0" err="1" smtClean="0"/>
              <a:t>و</a:t>
            </a:r>
            <a:r>
              <a:rPr lang="ar-MA" b="1" dirty="0" smtClean="0"/>
              <a:t> يتم من خلال هذه القوانين تفصيل بعض المقتضيات الموجودة في الدستور .</a:t>
            </a:r>
          </a:p>
          <a:p>
            <a:pPr algn="r" rtl="1"/>
            <a:r>
              <a:rPr lang="ar-MA" b="1" dirty="0" smtClean="0"/>
              <a:t/>
            </a:r>
            <a:br>
              <a:rPr lang="ar-MA" b="1" dirty="0" smtClean="0"/>
            </a:br>
            <a:endParaRPr lang="ar-MA" b="1" dirty="0" smtClean="0"/>
          </a:p>
          <a:p>
            <a:pPr algn="r" rtl="1"/>
            <a:r>
              <a:rPr lang="ar-MA" b="1" i="1" dirty="0" smtClean="0"/>
              <a:t>3- التشريع الفرعي :</a:t>
            </a:r>
            <a:endParaRPr lang="ar-MA" b="1" dirty="0" smtClean="0"/>
          </a:p>
          <a:p>
            <a:pPr algn="r" rtl="1"/>
            <a:r>
              <a:rPr lang="ar-MA" b="1" dirty="0" smtClean="0"/>
              <a:t>أو ما يطلق عليه بالنصوص التنظيمية </a:t>
            </a:r>
            <a:r>
              <a:rPr lang="ar-MA" b="1" dirty="0" err="1" smtClean="0"/>
              <a:t>و</a:t>
            </a:r>
            <a:r>
              <a:rPr lang="ar-MA" b="1" dirty="0" smtClean="0"/>
              <a:t> هو تشريع يصدر عن السلطة التنفيذية من أجل توضيح بعض المسائي الواردة في التشريع العادي .</a:t>
            </a:r>
          </a:p>
          <a:p>
            <a:pPr algn="r" rtl="1"/>
            <a:r>
              <a:rPr lang="ar-MA" b="1" dirty="0" smtClean="0"/>
              <a:t>فالتشريع العادي في بعض الأحيان يعطي قاعدة عامة في حين يأتي التشريع الفرعي لتفصيل </a:t>
            </a:r>
            <a:r>
              <a:rPr lang="ar-MA" b="1" dirty="0" err="1" smtClean="0"/>
              <a:t>و</a:t>
            </a:r>
            <a:r>
              <a:rPr lang="ar-MA" b="1" dirty="0" smtClean="0"/>
              <a:t> شرح تلك القاعدة .</a:t>
            </a:r>
          </a:p>
          <a:p>
            <a:pPr algn="r" rtl="1"/>
            <a:r>
              <a:rPr lang="ar-MA" b="1" dirty="0" smtClean="0"/>
              <a:t>مثال توضيحي : في التشريع العادي نجد المادة 217 من مدونة الشغل  تقول أنه يمنع تشغيل المشغلين أيام الأعياد  وأيام العطل ، فهذه القاعدة لم تحدد هذه العطل </a:t>
            </a:r>
            <a:r>
              <a:rPr lang="ar-MA" b="1" dirty="0" err="1" smtClean="0"/>
              <a:t>و</a:t>
            </a:r>
            <a:r>
              <a:rPr lang="ar-MA" b="1" dirty="0" smtClean="0"/>
              <a:t> الأعياد ، </a:t>
            </a:r>
            <a:r>
              <a:rPr lang="ar-MA" sz="1600" b="1" dirty="0" smtClean="0"/>
              <a:t>بل أن تفصيل هذه الأعياد جاء في المرسوم رقم 2.04.426 الصادر </a:t>
            </a:r>
            <a:r>
              <a:rPr lang="ar-MA" b="1" dirty="0" smtClean="0"/>
              <a:t>2004 الذي عمل على تحديد هذه الأعياد والعطل بالتفصيل.</a:t>
            </a:r>
            <a:endParaRPr lang="ar-MA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9859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80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اﻟﻨﺺ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رﻗ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ﻢ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80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 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F8F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2A2A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4D4D00"/>
              </a:solidFill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4000" b="1" dirty="0" smtClean="0">
              <a:solidFill>
                <a:srgbClr val="4D4D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ﻋﻼ</a:t>
            </a:r>
            <a:r>
              <a:rPr kumimoji="0" lang="ar-SA" sz="4000" b="1" i="0" u="none" strike="noStrike" cap="none" normalizeH="0" baseline="0" dirty="0" err="1" smtClean="0">
                <a:ln>
                  <a:noFill/>
                </a:ln>
                <a:solidFill>
                  <a:srgbClr val="0E0E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ﻗﺔ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80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D0D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D0D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ﻧﻮ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D0D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ن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080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1818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ﺑﺎﻟﻘ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1818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ﻮاﻋﺪ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4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4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ﻤﺆﻃﺮة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000" b="1" i="0" u="none" strike="noStrike" cap="none" normalizeH="0" baseline="0" dirty="0" smtClean="0">
                <a:ln>
                  <a:noFill/>
                </a:ln>
                <a:solidFill>
                  <a:srgbClr val="2929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ﻟﻠﺴﻠﻮك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اﻟﺒﺸ</a:t>
            </a:r>
            <a:r>
              <a:rPr kumimoji="0" lang="ar-SA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ﺮي</a:t>
            </a:r>
            <a:endParaRPr kumimoji="0" lang="fr-FR" sz="4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111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717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endParaRPr lang="fr-FR" sz="1200" b="1" dirty="0">
              <a:solidFill>
                <a:srgbClr val="171700"/>
              </a:solidFill>
              <a:latin typeface="Times New Roman" pitchFamily="18" charset="0"/>
              <a:ea typeface="Gautami"/>
              <a:cs typeface="Times New Roman" pitchFamily="18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rgbClr val="1717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b="1" dirty="0">
              <a:solidFill>
                <a:srgbClr val="1717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171700"/>
                </a:solidFill>
                <a:effectLst/>
                <a:latin typeface="Times New Roman" pitchFamily="18" charset="0"/>
                <a:cs typeface="Times New Roman" pitchFamily="18" charset="0"/>
              </a:rPr>
              <a:t>LE</a:t>
            </a:r>
            <a:r>
              <a:rPr kumimoji="0" lang="fr-FR" sz="3200" b="1" i="0" u="none" strike="noStrike" cap="none" normalizeH="0" dirty="0" smtClean="0">
                <a:ln>
                  <a:noFill/>
                </a:ln>
                <a:solidFill>
                  <a:srgbClr val="171700"/>
                </a:solidFill>
                <a:effectLst/>
                <a:latin typeface="Times New Roman" pitchFamily="18" charset="0"/>
                <a:cs typeface="Times New Roman" pitchFamily="18" charset="0"/>
              </a:rPr>
              <a:t>  DROIT   FACE AUX REGLES DE CONDUITE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0300" y="457200"/>
            <a:ext cx="762000" cy="9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244334"/>
            <a:ext cx="92601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/>
              <a:t>اﻟﻔﺮق </a:t>
            </a:r>
            <a:r>
              <a:rPr lang="ar-SA" sz="2800" b="1" dirty="0" err="1"/>
              <a:t>ﺑ</a:t>
            </a:r>
            <a:r>
              <a:rPr lang="ar-SA" sz="2800" b="1" dirty="0"/>
              <a:t>ﯿﻦ اﻟﻘﺎﻋﺪة اﻟﻘﺎﻧﻮﻧﯿﺔ واﻟﻘﻮاﻋﺪ </a:t>
            </a:r>
            <a:r>
              <a:rPr lang="ar-SA" sz="2800" b="1" dirty="0" err="1"/>
              <a:t>اﻟﻤﺆﻃﺮة</a:t>
            </a:r>
            <a:r>
              <a:rPr lang="ar-SA" sz="2800" b="1" dirty="0"/>
              <a:t> ﻟﻠﺴﻠﻮك اﻟﺒﺸﺮي</a:t>
            </a:r>
            <a:endParaRPr lang="fr-FR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728" y="-285775"/>
            <a:ext cx="5286380" cy="751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416" tIns="906177" rIns="736368" bIns="91411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ﺗ</a:t>
            </a:r>
            <a:r>
              <a:rPr kumimoji="0" lang="ar-SA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ﻌﺮ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ﻒ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اﻟﻘﺎﻋﺪة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1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ﯾﻌ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ف اﻟﻘﺎﻧﻮن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ﺑﺄﻧﻪ 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ﺠﻤﻮﻋﺔ ﻣﻦ اﻟﻘﻮاﻋﺪ اﻟﻤﻨﻈﻤﺔ ﻟﺴ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ﻠ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ﻮك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ﻷﻓﺮاد داﺧﻞ اﻟﻤﺠﺘﻤﻊ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ﻣﺼﺤﻮﺑﺔ ﺑﺠﺰاء ﯾﻮﻗﻊ ﻋﻠﻰ ﻣﻦ ﯾﺨﺎﻟﻔﻬﺎ، واﻟﺴﻠﻄﺔ اﻟﻌﺎﻣﺔ أي اﻟﺪوﻟﺔ ﻫﻲ ﺻﺎﺣﺒﺔ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ﺧﺘﺼﺎص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ﺗﻄﺒﯿﻖ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 أن اﻟﻤﻌﻨﻲ اﻟﺸﺎﺋﻊ ﻟﻠﻘﺎﻧﻮن ﻫﻮ 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ﯾﻊ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اﻟﺬي ﯾﺼﺪر ﻋﻦ اﻟﺴﻠﻄﺔ 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|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ﯾﻌﯿﺔ اﻟﺒﺮﻟﻤﺎن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ﻏ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ﯿﺮ أﻧ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ﺠﺐ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ﻹﺷﺎرة إﻟﻰ أن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 ﻫﻮ ﻓﻘﻂ ﻣﺼﺪر إ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ﻰ ﺟﺎﻧﺐ ﻣﺼﺎد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ر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ﺧﺮى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ﻘﺎﻧﻮن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ﺧﺼﺎﺋﺺ اﻟﻘﺎﻋﺪة اﻟﻘﺎﻧﻮﻧﯿﺔ اﻟ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ﻘﺎﻋﺪة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ﻫﻲ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ﻗﺎﻋ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 ﻋﺎﻣﺔ 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2.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وﻣﺠﺮدة وا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ﺘﻤﺎﻋﯿﺔ، ﺗﺘﻤﯿﺰ ﺑﺨﺎﺻﯿﺔ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ﻻﻟﺰام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اﻟﻘﺎﻋﺪة اﻟﻘﺎﻧﻮﻧﯿﺔ ﻗ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 اﺟﺘﻤﺎﻋﯿﺔ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ﻛﻮن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ﯿﺔ اﺟﺘﻤﺎﻋﯿﺔ ﯾﻌﻨﻲ أﻧﻪ ﻻ ﯾﻤ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ﻜﻦ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ﺗﺼﻮر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وﺟﻮدﻫﺎ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ﺟﻤﺎﻋﺔ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ﯿﺚ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ﯾﻤﻜﻦ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أن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ﯾﻨ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ﺸﺄ اﻟﻘﺎﻧﻮن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 داﺧﻞ اﻟﻤﺠﺘﻤﻊ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ﯿﺚ ﯾﺘﻮﻟﻰ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ﺗﻨﻈ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ﻤﻪ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.وﺗﺤﺪﯾﺪ اﻟﻘﻮا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اﻟﺘﻲ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ﺘﻌﯿﻦ ﻋﻠﻰ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ﻷﻓﺮا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اﺗﺒﺎﻋ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ﻬﺎ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ب.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اﻟﻘﺎﻋﺪة اﻟﻘﺎﻧﻮﻧﯿﺔ ﻗﺎﻋﺪة ﻋﺎ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ﺠﺮدة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اﻟﻤﻘﺼﻮد ﺑﻜﻮن اﻟﻘ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 اﻟﻘﺎﻧﻮﻧﯿﺔ ﻗﺎﻋ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ة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ﺠﺮدة وﻋﺎﻣﺔ أن اﻟﺨﻄﺎب اﻟﺬي ﺗﺘﻀﻤﻨ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ﻫﻮ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ﺑﺎﻟﻀﺮورة ﺗﻜﻠﯿﻒ ﯾﺘﻮﺟﻪ إﻟﻰ ﻛﻞ ﻣﻦ ﺗﺘﻮاﻓﺮ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ﯿﻪ ﺻﻔﺔ ﻣﻌﯿ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وﻟﯿﺲ ﻟﺸﺨﺺ ﺑﻌﯿ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ﻨﻪ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وﯾﺨﺎﻃﺐ ﻛﻞ واﻗﻌﺔ ﺗﺘﻮاﻓﺮ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ﯿﻬﺎ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ﺷﺮ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وط ﻣﻌﯿ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وﻟﯿﺲ واﻗﻌﺔ ﻣﺤﺪدة وﻣﻌﯿ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ﺑﺬاﺗﻬﺎ. ﻓﺎﻟﻘﺎﻧﻮن واﺟﺐ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اﻟﺘﻄﺒ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ﯿﻖ ﻛﻠﻤﺎ ﺗﻮاﻓﺮت اﻟﺼﻔﺔ اﻟﻤﻄﻠﻮﺑﺔ ﻓﻲ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ﻓﺮد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ﯿﻔﻤﺎ ﻛﺎن أو واﻗﻌﺔ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ﻛﺎﻧ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ﺖ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ﻋﻠﯿﻪ،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إذا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ن اﻟﺨﻄﺎب ﻣﻮﺟﻬﺎ ﻟﺸﺨﺺ ﻣﻌﯿﻦ ﺑﺬاﺗﻪ أو ﻟﻮاﻗﻌﺔ ﻣﻌﯿ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 ﯾ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ﻌﺘﺒﺮ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ﻗﺎﻋﺪة ﻗﺎﻧﻮﻧﯿﺔ ﺑﻞ ﯾ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ﻌﺘﺒﺮ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أﻣﺮا وﻗﺮارا ﻓﺮ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ﯾﺎ، ﻛﻤﺎ ﻫﻮ 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ﺤﺎل ﺑﺎﻟﻨﺴﺒﺔ ﻟﻘﺮار ﻧﺰع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​​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اﻟﻤﻠﻜﯿﺔ أو ﻗﺮار ﺗﻌﯿﯿﻦ ﻣﻮﻇﻒ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ج.</a:t>
            </a:r>
            <a:r>
              <a:rPr kumimoji="0" lang="fr-FR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اﻟﻘﺎﻋﺪة اﻟﻘﺎﻧﻮﻧﯿﺔ ﻗﺎ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ﻣﻠﺰﻣﺔ</a:t>
            </a:r>
            <a:endParaRPr kumimoji="0" lang="fr-FR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ﯾﻘﺼﺪ ﺑﻬﺬه اﻟﺨﺎ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ﺻﯿﺔ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أن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اﻟﻘﺎ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ﻋﺪة اﻟﻘﺎﻧﻮﻧﯿﺔ ﺗﻀﻊ أواﻣﺮ وﻧﻮاﻫﻲ واﺟﺒﺔ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ﺣﺘﺮام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ﻣﻨﺬ ﻧﺸﺄﺗﻬﺎ ﻣﻤﺎ ﯾﺘﺮﺗﺐ ﻋﻠﻰ ﻣﺨﺎﻟﻔﺘﻬﺎ ﺗﻮ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ﯿﻊ اﻟﺠﺰاء ﻣﻦ ﻃﺮف اﻟﺴﻠﻄﺔ اﻟﻌﺎﻣﺔ اﻟﺘﻲ أﻧﯿ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ﻂ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ﺑﻬﺎ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ذ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ﻟﻚ؛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ﺪو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ﻣﻤﺜﻠﺔ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اﻟﺴﻠﻄﺔ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اﻟﻌﺎﻣﺔ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اﻟﺘ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ﻲ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ﺗﻤﻠﻚ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ﺳﻠﻄﺔ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ﻓﺮض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اﺣﺘﺮا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اﻟﻘﻮاﻋﺪ اﻟ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ﻘﺎﻧ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ﻮﻧﯿﺔ، وﻋﻨﺪﻣﺎ ﯾﺘﺤﻘﻖ اﻟﺠﺰ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اء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ﺗ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ﺘﺤﻘﻖ اﻟﻤﺴﺎواة واﻟﻌﺪاﻟﺔ ﻓﻲ اﻟﻤﺠﺘﻤﻊ</a:t>
            </a:r>
            <a:endParaRPr kumimoji="0" lang="en-US" sz="11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5A5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5A5A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</a:b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0" i="0" u="none" strike="noStrike" cap="none" normalizeH="0" baseline="0" dirty="0" smtClean="0">
                <a:ln>
                  <a:noFill/>
                </a:ln>
                <a:solidFill>
                  <a:srgbClr val="FBFB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1"/>
            <a:ext cx="8929718" cy="720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36368" tIns="891894" rIns="863328" bIns="69510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3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اﻟﻬﺪف ﻣﻦ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ﺿﻊ اﻟﻘﻮاﻋﺪ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endParaRPr kumimoji="0" lang="fr-FR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اﻟﻘ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ﺎﻧﻮﻧﯿﺔ</a:t>
            </a:r>
            <a:endParaRPr kumimoji="0" lang="fr-FR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ﺗﻬﺪف اﻟﻘﺎﻋﺪة اﻟﻘﺎﻧﻮﻧﯿﺔ إﻟﻰ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ﺗﻨﻈ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اﻟﻤﺠﺘﻤﻊ؛ ﻟﺬﻟﻚ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ﻓﺎﻟﻌ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ﯿﺶ داﺧﻞ ﻣﺠﺘﻤﻊ ﻣﻌﯿﻦ ﯾﺴﺘﻠﺰم اﺣﺘﺮام اﻟﻘﻮا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اﻟﻘﺎﻧﻮﻧﯿ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ﺔ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أﺟﻞ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ﻮﻗﺎ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ﯾﺔ ﻣﻦ اﻟﻨﺰاﻋﺎت، واﻟﻌﻤﻞ ﻋﻠﻰ ﻓﻀﻬﺎ ﺑﺎﻟﻄﺮق اﻟﺴﻠﻤﯿﺔ إن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دﻋﺖ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اﻟﻀﺮورة ﻟﺬﻟﻚ. ﻓﺎﻟﻬﺪف ﻣﻦ اﻟﻘﺎﻧﻮن ﻫﻮ ﺗﺜﺒﯿﺖ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.اﻷﻣﻦ واﻟﺴﻠﻢ ﻓﻲ اﻟﻤﺠﺘﻤﻊ واﻟﻘﻀﺎء ﻋﻠﻰ ﻣﻈﺎﻫﺮ اﻟﻌﻨﻒ واﻟﻔﻮﺿﻰ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ﺛﺎﻟﺜﺎ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اﻟﻘﻮاﻋﺪ اﻟﻘﺎﻧﻮﻧﯿﺔ واﻟﻘﻮاﻋﺪ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ﯾﻨﯿﺔ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ﻫﻨﺎك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أوﺟﻪ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ﺷﺒﻪ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واﻟﻘﺎﻧﻮن، ﻓﻜﻞ ﻣﻨﻬﺎ ﯾ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ﻌﺘﺒﺮ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ﻗﺎﻋﺪة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ﻣﺠ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ﺮدة وﻋﺎﻣﺔ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وﺗﻨﻈﻢ ﺳﻠﻮك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ﻷﻓﺮاد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اﻟﻤﺠﺘﻤﻊ، إﺿﺎﻓﺔ إﻟ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ﻰ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ﻛﻮن ﻛﻞ واﺣﺪة ﻣﻨﻬﻤﺎ ﻣﻘﺘﺮﻧﺔ ﺑﺠﺰاء. وﻟﻜﻨﻬﻤﺎ ﺗﺨﺘﻠﻔﺎن ﻓﻲ اﻟﻤﺼﺪر، إذ أن ﻣﺼﺪر اﻟﻘ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 ﻫﻮ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ﷲ ﺳﺒﺤﺎﻧﻪ وﺗﻌﺎﻟﻰ، ﻓﻬﻲ ﺧﺎﻟﺪة وأﺑﺪﯾﺔ، وﺻﺎﻟﺤﺔ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ﻟﻜﻞ زﻣﺎن وﻣﻜﺎن.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أن ﻣﺼﺪر اﻟﻘ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 اﻟﻘﺎﻧﻮﻧﯿﺔ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ﻫﻮ إﻣﺎ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 اﻟﺬي ﻫﻮ ﺻﺪور اﻟﻘﺎﻧﻮن ﻣﻦ ﻟﺪن ﺳﻠﻄﺔ ﻣﺨﺘﺼﺔ، وإﻣﺎ اﻟﻌﺮف وﻫﻮ ﺗﻮاﺗﺮ اﻟﻨﺎس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ﻋﻠﻰ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اﺗﺒﺎع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ﻗﻮاﻋ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 ﻣﻌﯿ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وﺷﻌﻮرﻫﻢ ﺑﻀﺮورة اﺣﺘﺮ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اﻣﻬ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ﺎ، أو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ﻏ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ﯿﺮ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ذﻟﻚ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.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ﻦ اﻟﻤﺼﺎدر، ﻓﻘﻮاﻋﺪ اﻟﻘﺎﻧﻮن ﻧﺴﺒﯿﺔ وﻣﺨﺘﻠﻔﺔ ﻣﻦ زﻣ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ن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ﻵﺧﺮ وﻣﻦ ﻣﻜﺎ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ن ﻟﻐ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ﯿﺮه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ﺑﻌﺎ: 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ﻟﻘﻮ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اﻋﺪ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اﻟﻘﺎﻧﻮﻧﯿﺔ و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ﻘﻮاﻋﺪ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اﻷﺧﻼﻗﯿﺔ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اﻷﺧﻼ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ق ﻫﻲ ﻣﺠﻤﻮﻋﺔ ﻣﻦ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اﻟﻤﻔﺎﻫ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ﺣﻮل اﻟﺨﯿﺮ واﻟﺸﺮ، ﻓﺎﻟﺴﻠﻮك اﻟﺬي ﯾﺴﻌﻰ ﻟﻔﻌﻞ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اﻟﺨﯿﺮ ﻫﻮ ﺳﻠﻮ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ك أﺧﻼﻗ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ﻲ، وا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ﻟﺴﻠﻮ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ك اﻟﺬي ﯾﻬﺪف إﻟﻰ 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رﺗﻜﺎ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ب اﻟﺸﺮ ﻫﻮ ﺳﻠﻮ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ك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ﻏ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ﻼﻗﻲ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ﻷﺧﻼ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ق ﺗﻨﻄﻠﻖ. ﻣﻦ اﻟﻤﺜﻞ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ﻌﻠ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ﯿﺎ واﻟﻤ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ﺒﺎدئ اﻟﺴﺎﻣﯿﺔ اﻟﻨﺎﺑﻌﺔ ﻣﻦ ﺿﻤﯿﺮ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.اﻹ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ﻧﺴﺎن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ﻓﻬﻲ ﺗﻨﻈ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ﻢ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ﻷﻓ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ﺮاد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ﻤﺎ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ﺗﺠﺐ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ﻹ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ﺷﺎرة أن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ﯿﺪان اﻟﻘﺎ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ﻋﺪة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اﻟﻘﺎﻧﻮﻧﯿﺔ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ﯿﺪان اﻟﻘ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ﺎﻋﺪة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ﻼ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ﻗﯿﺔ، ﻻ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ﯾﺘﻄﺎﺑﻘﺎن ﺗﻤﺎﻣﺎ وﻟﻜﻦ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ﯾﻠﺘ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ﻘﯿ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ﺎن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ﻛﺜﯿﺮ ﻣﻦ اﻟﻨﻮاﺣﻲ، ﻓﻐﺎﻟﺒﯿﺔ اﻟﻮاﺟﺒﺎت اﻟﺘﻲ ﺗﻤﻠﯿﻬﺎ ﻋﻠﯿ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ﻗﻮاﻋﺪ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ﻷﺧﻼ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ق ﺗﺼﺒﺢ ﻋﺎﺟﻼ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أو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آﺟ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 واﺟﺒﺎت ﻣﻘﺮوﻧﺔ ﺑﺠﺰاء ﻣﻔﺮوض ﻣﻦ ﻃﺮف اﻟﻘ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 اﻟﻘﺎﻧﻮﻧﯿﺔ. ﻓﻌﻠﻰ ﺳﺒﯿﻞ اﻟﻤﺜﺎل ﻓﻌﻼﻗﺎت ﺳﻦ اﻟﺠﻮار وﻧﻈﺮﯾﺔ اﻟﺘﻌﺴﻒ ﻓﻲ اﺳﺘﻌﻤﺎل اﻟﺤﻖ ﺗﻌﺘﺒﺮ ﺣﺎﻟﯿ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 ﻗﻮاﻋﺪ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ﻗﺎﻧﻮﻧﯿﺔ، وﻟﻜﻨ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ﻬﺎ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ﻓﻲ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ﻷﺻﻞ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ﻛﺎﻧ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ﺖ ﻋ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ﺒﺎ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رة ﻋﻦ ﻗﻮاﻋﺪ أﺧﻼﻗﯿ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ﺔ. ﻓﻬﻨﺎك ﻣﺠﻤﻮﻋﺔ ﻣﻦ اﻟﻤﺒﺎد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ئ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اﻟﺘﻌﺎﻟ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ﯿﻢ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ﻼﻗﯿﺔ اﻟﺘﻲ ﯾﺄﺧ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ﺬ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ﺑﻬﺎ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اﻟﻘﺎﻧﻮن، ﻛﻤﺒﺪأ اﻟﻜﻠﻤﺔ اﻟﻤﺼﺮح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ﺑﻬﺎ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 وﺣﺴﻦ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اﻟﻨ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... ﻓﻲ ﺗﻨﻔﯿﺬ اﻟﻌﻘﻮد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ﻻﺗﻔﺎﻗﯿ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ت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ﺧﺎﻣﺴﺎ: اﻟﻘﻮاﻋﺪ اﻟﻘﺎﻧﻮﻧﯿﺔ و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اﻟﻘﻮاﻋﺪ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اﻟﻤ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ﺆﻃ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ﺮة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ﻟﻠﺴﻠﻮك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اﻟﺒﺸﺮي (اﻟﻌﺎدا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واﻟﻤﺠ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ﻼت)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 وﻧﺬﻛﺮ ﻓﻲ ﻫﺬا اﻟ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ﺼﺪد ﻗ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ﺳﺘﻘﺎﻣﺔ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وﻗﻮاﻋﺪ اﻟﻤﺠﺎﻣﻠﺔ،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واﻟﻘﻮاﻋﺪ اﻟﻤﺮﺗﺒﻄﺔ ﺑﺎﺳﺘﻌﻤﺎل اﻟﻠﺒﺎس ﻓﻲ ﻣﺠﺘﻤﻊ أو ﺟﻤﺎﻋﺔ ﻣﻌﯿ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ﻨﺔ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وﻓﻲ ﻣﺠﺎل ﻗﻮاﻋﺪ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اﻟﻤﺠﺎﻣ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 ﻧﺬ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ﻛﺮ ﻗﻮاﻋﺪ ﺣﺴﻦ اﻟﻤﻌﺎﺷﺮة واﻟﻠﻄﻒ،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ﻛﺎﻟﺘﺤ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ﯿﺔ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ﻋﻨﺪ اﻟ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ﻠﻘﺎء .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واﻟﺘﻌﺰ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ﯾﺔ ﻓﻲ اﻟﻮﻓﺎة واﻟﻤﺼﺎﺋﺐ، واﻟﺘﻬﻨﺌﺔ ﻓﻲ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اﻟﻌ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ﯿﺪ...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إﻟﺦ</a:t>
            </a:r>
            <a:endParaRPr kumimoji="0" lang="fr-FR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وﯾﻤﻜﻦ أن ﺗﺼﺒ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ﺢ ﻗﻮاﻋﺪ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اﻟﻤﺠﺎﻣ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ﻼت ﻗﻮاﻋﺪ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ﻗﺎﻧﻮﻧﯿﺔ وﻣﺜﺎل ذﻟﻚ اﻟﻨﻘﻮد اﻟﻤﻘﺪﻣﺔ إﻟﻰ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ﯿﺚ ﻛ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ﺎﻧﺖ ﻓﻲ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اﻟﺴﺎﺑﻖ ﻣﻦ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اﺧﺘ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اﻟﻤﺴﺘﻬﻠﻚ، ﻟﻜﻦ ﺗﻢ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(Pourboire)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اﻟﻨﺎدل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/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</a:b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ﺗﻘﻨﯿ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ﻨﻬﺎ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ﻓﻲ ﺑﻌﺾ اﻟﺪول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ﻛﺎﻟﻮ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ﻻﯾ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ﺎت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اﻟﻤﺘﺤﺪة </a:t>
            </a:r>
            <a:r>
              <a:rPr kumimoji="0" lang="ar-SA" sz="1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ﻷﻣﺮﯾﻜﯿﺔ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واﻟﻔﺮق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اﻟﻘﻮاﻋﺪ اﻟﻘﺎﻧﻮﻧﯿﺔ وﻗﻮاﻋﺪ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ﻤﺠﺎ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ﻼت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-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ﯾﻜﻤﻦ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ﻓﻲ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ﻗﻮا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اﻟﻌﺎدات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واﻟﻤﺠﺎﻣ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ﻼ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اﺧﺘ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ﺎر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ﯾﺔ ﻷ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ﻧﻬﺎ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ﺗﻔﺘﻘﺪ ﻟﻌﻨﺼﺮ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ﻹﻟﺰام،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ﻓﻲ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أن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.اﻟﻘﺎﻋﺪة اﻟﻘﺎﻧﻮﻧﯿﺔ ﺗﺘﻤﯿﺰ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ﻹﻟﺰام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ي ﯾﻌﺪ ﻋﻨﺼﺮا ﻣﻤﯿ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ﺰ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ﻟﻬﺎ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- :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ﻃﺒﯿ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ﻌﺔ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اﻟﺠﺰاء، ﻓﺎﻟﺠﺰاء إﺟﺒﺎري ﺗﻘﻮم اﻟﺪوﻟﺔ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ﺑﺘﻄﺒ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ﯿﻘﻪ ﻋﻠﻰ اﻟﻤﺨﺎﻟﻒ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،ﻟﻠﻘﺎﻋﺪة اﻟﻘﺎﻧﻮﻧﯿﺔ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ﻓﻲ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ﯿﻦ أن ﺟ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ﺰاء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ﻣﺨﺎﻟ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ﻔﺔ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ﻗﻮ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اﻋ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ﺪ اﻟﻤﺠﺎﻣﻠﺔ ﻫﻮ ﺗﺄﻧﯿﺐ اﻟﻀﻤﯿﺮ واﺳﺘﻨﻜﺎر اﻟﻤﺠﺘﻤﻊ اﻟﻔﻌﻞ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اﻟﻤﺨﻞ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و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ﻓﻲ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اﻟﺨﺘﺎم،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ﻓﺄﻫ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ﻢ 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ﯾ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ﻤﯿﺰ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ﺎﻋﺪ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اﻟﻘﺎﻧﻮﻧﯿﺔ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ﻋﻦ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ﺳﺎﺋﺮ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اﻟﻘﻮ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اﻋﺪ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ﺧﺮى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ﻛﻘﻮاﻋﺪ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ﻷﺧﻼق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واﻟﻤﺠﺎﻣ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ﻼت)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ﻫﻮ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ﻫ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ﯿﻤﻨﺔ اﻟﺪوﻟﺔ ﻋﻠ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ﻰ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ﻘﺎﻋﺪة اﻟﻘﺎﻧﻮﻧﯿﺔ وإﻟﺰام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ﺷﺨﺎص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ﺑﺎﺗﺒﺎﻋﻬﺎ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ﺑﻤﺎ ﺗﻀﻤﻨﻪ ﻟﻬﺎ ﻣﻦ ﺟﺰاء ﺟﺰري ﺗﻔﺘﻘﺮ إﻟ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اﻟﻘﻮاﻋ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ﺧﺮى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.اﻟﺘﻲ ﻻ ﺗﺪﺧﻞ ﻓﻲ داﺋﺮة اﻟﻘﺎﻧﻮن</a:t>
            </a:r>
            <a:endParaRPr kumimoji="0" lang="ar-SA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42852"/>
            <a:ext cx="7851648" cy="928694"/>
          </a:xfrm>
        </p:spPr>
        <p:txBody>
          <a:bodyPr>
            <a:normAutofit/>
          </a:bodyPr>
          <a:lstStyle/>
          <a:p>
            <a:pPr algn="ctr" rtl="1"/>
            <a:r>
              <a:rPr lang="ar-SA" sz="3200" dirty="0" smtClean="0">
                <a:solidFill>
                  <a:schemeClr val="tx1"/>
                </a:solidFill>
              </a:rPr>
              <a:t>اﻟﻤﺼﺎدﻗﺔ ﻋﻠﻰ </a:t>
            </a:r>
            <a:r>
              <a:rPr lang="ar-SA" sz="3200" dirty="0" err="1" smtClean="0">
                <a:solidFill>
                  <a:schemeClr val="tx1"/>
                </a:solidFill>
              </a:rPr>
              <a:t>اﻟﻘﻮاﻧ</a:t>
            </a:r>
            <a:r>
              <a:rPr lang="ar-SA" sz="3200" dirty="0" smtClean="0">
                <a:solidFill>
                  <a:schemeClr val="tx1"/>
                </a:solidFill>
              </a:rPr>
              <a:t>ﯿﻦ </a:t>
            </a:r>
            <a:r>
              <a:rPr lang="fr-FR" sz="3200" dirty="0" smtClean="0">
                <a:solidFill>
                  <a:schemeClr val="tx1"/>
                </a:solidFill>
              </a:rPr>
              <a:t>; ​</a:t>
            </a:r>
            <a:r>
              <a:rPr lang="ar-SA" sz="3200" dirty="0" smtClean="0">
                <a:solidFill>
                  <a:schemeClr val="tx1"/>
                </a:solidFill>
              </a:rPr>
              <a:t>ﺳﻦ </a:t>
            </a: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 err="1" smtClean="0">
                <a:solidFill>
                  <a:schemeClr val="tx1"/>
                </a:solidFill>
              </a:rPr>
              <a:t>اﻟﻘﻮاﻧ</a:t>
            </a:r>
            <a:r>
              <a:rPr lang="ar-SA" sz="3200" dirty="0" smtClean="0">
                <a:solidFill>
                  <a:schemeClr val="tx1"/>
                </a:solidFill>
              </a:rPr>
              <a:t>ﯿﻦ</a:t>
            </a:r>
            <a:r>
              <a:rPr lang="fr-FR" sz="3200" dirty="0" smtClean="0"/>
              <a:t>​ </a:t>
            </a:r>
            <a:endParaRPr lang="fr-FR" sz="7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285860"/>
            <a:ext cx="7854696" cy="4929222"/>
          </a:xfrm>
        </p:spPr>
        <p:txBody>
          <a:bodyPr>
            <a:normAutofit fontScale="32500" lnSpcReduction="20000"/>
          </a:bodyPr>
          <a:lstStyle/>
          <a:p>
            <a:pPr algn="ctr" rtl="1"/>
            <a:r>
              <a:rPr lang="fr-FR" sz="4300" b="1" dirty="0" smtClean="0"/>
              <a:t>1</a:t>
            </a:r>
            <a:r>
              <a:rPr lang="ar-SA" sz="4300" b="1" dirty="0" smtClean="0"/>
              <a:t>اﻻ</a:t>
            </a:r>
            <a:r>
              <a:rPr lang="ar-SA" sz="4300" b="1" dirty="0" err="1" smtClean="0"/>
              <a:t>ﻗﺘﺮاح</a:t>
            </a:r>
            <a:r>
              <a:rPr lang="ar-SA" sz="4300" b="1" dirty="0" smtClean="0"/>
              <a:t>، </a:t>
            </a:r>
            <a:r>
              <a:rPr lang="fr-FR" sz="4300" b="1" dirty="0" smtClean="0"/>
              <a:t>(2 </a:t>
            </a:r>
            <a:r>
              <a:rPr lang="ar-SA" sz="4300" b="1" dirty="0" err="1" smtClean="0"/>
              <a:t>اﻟﺘﺼﻮ</a:t>
            </a:r>
            <a:r>
              <a:rPr lang="ar-SA" sz="4300" b="1" dirty="0" smtClean="0"/>
              <a:t>ﯾﺖ، </a:t>
            </a:r>
            <a:r>
              <a:rPr lang="fr-FR" sz="4300" b="1" dirty="0" smtClean="0"/>
              <a:t>​(3</a:t>
            </a:r>
            <a:r>
              <a:rPr lang="ar-SA" sz="4300" b="1" dirty="0" smtClean="0"/>
              <a:t>اﻻ</a:t>
            </a:r>
            <a:r>
              <a:rPr lang="ar-SA" sz="4300" b="1" dirty="0" err="1" smtClean="0"/>
              <a:t>ﺻﺪار</a:t>
            </a:r>
            <a:r>
              <a:rPr lang="ar-SA" sz="4300" b="1" dirty="0" smtClean="0"/>
              <a:t> وأﺧﯿ</a:t>
            </a:r>
            <a:r>
              <a:rPr lang="ar-SA" sz="4300" b="1" dirty="0" err="1" smtClean="0"/>
              <a:t>ﺮا</a:t>
            </a:r>
            <a:r>
              <a:rPr lang="ar-SA" sz="4300" b="1" dirty="0" smtClean="0"/>
              <a:t> </a:t>
            </a:r>
            <a:r>
              <a:rPr lang="fr-FR" sz="4300" b="1" dirty="0" smtClean="0"/>
              <a:t>​(4 </a:t>
            </a:r>
            <a:r>
              <a:rPr lang="ar-SA" sz="4300" b="1" dirty="0" smtClean="0"/>
              <a:t>اﻟﻨﺸﺮ.</a:t>
            </a:r>
            <a:r>
              <a:rPr lang="fr-FR" sz="4300" b="1" dirty="0" smtClean="0"/>
              <a:t>​</a:t>
            </a:r>
          </a:p>
          <a:p>
            <a:pPr algn="ctr" rtl="1"/>
            <a:endParaRPr lang="fr-FR" sz="4300" b="1" dirty="0" smtClean="0"/>
          </a:p>
          <a:p>
            <a:pPr rtl="1"/>
            <a:r>
              <a:rPr lang="ar-SA" sz="4300" b="1" u="sng" dirty="0" smtClean="0"/>
              <a:t>أوﻻ:</a:t>
            </a:r>
            <a:r>
              <a:rPr lang="fr-FR" sz="4300" b="1" u="sng" dirty="0" smtClean="0"/>
              <a:t>​</a:t>
            </a:r>
            <a:r>
              <a:rPr lang="ar-SA" sz="4300" b="1" u="sng" dirty="0" smtClean="0"/>
              <a:t>اﻻ</a:t>
            </a:r>
            <a:r>
              <a:rPr lang="ar-SA" sz="4300" b="1" u="sng" dirty="0" err="1" smtClean="0"/>
              <a:t>ﻗﺘﺮاح</a:t>
            </a:r>
            <a:endParaRPr lang="fr-FR" sz="4300" b="1" u="sng" dirty="0" smtClean="0"/>
          </a:p>
          <a:p>
            <a:pPr algn="ctr" rtl="1"/>
            <a:r>
              <a:rPr lang="ar-SA" sz="4300" b="1" dirty="0" smtClean="0"/>
              <a:t> ﺗﻌﻮد اﻟﻤﺒﺎدرة ﻓﻲ اﻗﺘﺮاح </a:t>
            </a:r>
            <a:r>
              <a:rPr lang="ar-SA" sz="4300" b="1" dirty="0" err="1" smtClean="0"/>
              <a:t>اﻟﻘﻮاﻧ</a:t>
            </a:r>
            <a:r>
              <a:rPr lang="ar-SA" sz="4300" b="1" dirty="0" smtClean="0"/>
              <a:t>ﯿﻦ ﺣﺴﺐ اﻟﻔﺼﻞ </a:t>
            </a:r>
            <a:r>
              <a:rPr lang="fr-FR" sz="4300" b="1" dirty="0" smtClean="0"/>
              <a:t>​78 </a:t>
            </a:r>
            <a:r>
              <a:rPr lang="ar-SA" sz="4300" b="1" dirty="0" smtClean="0"/>
              <a:t>ﻣﻦ اﻟﺪﺳﺘﻮر إﻟﻰ :ﻛﻞ ﻣﻦ</a:t>
            </a:r>
            <a:r>
              <a:rPr lang="fr-FR" sz="4300" b="1" dirty="0" smtClean="0"/>
              <a:t> </a:t>
            </a:r>
            <a:r>
              <a:rPr lang="ar-SA" sz="4300" b="1" dirty="0" err="1" smtClean="0"/>
              <a:t>رﺋ</a:t>
            </a:r>
            <a:r>
              <a:rPr lang="ar-SA" sz="4300" b="1" dirty="0" smtClean="0"/>
              <a:t>ﯿﺲ اﻟﺤﻜﻮﻣﺔ، وأﻋﻀﺎء اﻟﺒﺮﻟﻤﺎن.</a:t>
            </a:r>
            <a:r>
              <a:rPr lang="fr-FR" sz="4300" b="1" dirty="0" smtClean="0"/>
              <a:t>​</a:t>
            </a:r>
          </a:p>
          <a:p>
            <a:pPr rtl="1"/>
            <a:r>
              <a:rPr lang="ar-SA" sz="4300" b="1" dirty="0" smtClean="0"/>
              <a:t>واﻟﻨﺺ اﻟﻤﻘﺪم ﻣﻦ ﻃﺮف ﻋﻀﻮ أو أﻛﺜﺮ ﻣﻦ أﻋﻀﺎء اﻟﺒﺮﻟﻤﺎن ﯾﺴﻤﻰ </a:t>
            </a:r>
            <a:r>
              <a:rPr lang="ar-SA" sz="4300" b="1" dirty="0" err="1" smtClean="0"/>
              <a:t>ب</a:t>
            </a:r>
            <a:r>
              <a:rPr lang="ar-SA" sz="4300" b="1" dirty="0" smtClean="0"/>
              <a:t> </a:t>
            </a:r>
            <a:r>
              <a:rPr lang="fr-FR" sz="4300" b="1" dirty="0" smtClean="0"/>
              <a:t>/ ​"</a:t>
            </a:r>
            <a:r>
              <a:rPr lang="ar-SA" sz="4300" b="1" dirty="0" smtClean="0"/>
              <a:t>ﻣﻘﺘﺮح ﻗﺎﻧﻮن"</a:t>
            </a:r>
            <a:r>
              <a:rPr lang="fr-FR" sz="4300" b="1" dirty="0" smtClean="0"/>
              <a:t>​</a:t>
            </a:r>
            <a:r>
              <a:rPr lang="ar-SA" sz="4300" b="1" dirty="0" smtClean="0"/>
              <a:t>، </a:t>
            </a:r>
            <a:r>
              <a:rPr lang="ar-SA" sz="4300" b="1" dirty="0" err="1" smtClean="0"/>
              <a:t>ﺑ</a:t>
            </a:r>
            <a:r>
              <a:rPr lang="ar-SA" sz="4300" b="1" dirty="0" smtClean="0"/>
              <a:t>ﯿﻨﻤﺎ اﻟﻨﺺ اﻟﺬي ﯾﻘﺪم ﻣﻦ ﻃﺮف اﻟﺤﻜﻮﻣﺔ </a:t>
            </a:r>
            <a:r>
              <a:rPr lang="ar-SA" sz="4300" b="1" dirty="0" err="1" smtClean="0"/>
              <a:t>ﻓ</a:t>
            </a:r>
            <a:r>
              <a:rPr lang="ar-SA" sz="4300" b="1" dirty="0" smtClean="0"/>
              <a:t>ﯿﺴﻤﻰ </a:t>
            </a:r>
            <a:r>
              <a:rPr lang="fr-FR" sz="4300" b="1" dirty="0" smtClean="0"/>
              <a:t>​" </a:t>
            </a:r>
            <a:r>
              <a:rPr lang="ar-SA" sz="4300" b="1" dirty="0" smtClean="0"/>
              <a:t>ﻣﺸﺮوع ﻗﺎﻧﻮن</a:t>
            </a:r>
            <a:r>
              <a:rPr lang="fr-FR" sz="4300" b="1" dirty="0" smtClean="0"/>
              <a:t>​."​</a:t>
            </a:r>
            <a:r>
              <a:rPr lang="ar-SA" sz="4300" b="1" dirty="0" smtClean="0"/>
              <a:t>و" ﺗﺤﺎل ﻣﺸﺎرﯾﻊ وﻣﻘﺘﺮﺣﺎت . </a:t>
            </a:r>
            <a:r>
              <a:rPr lang="fr-FR" sz="4300" b="1" dirty="0" smtClean="0"/>
              <a:t>​ .​ .​ .​</a:t>
            </a:r>
            <a:r>
              <a:rPr lang="ar-SA" sz="4300" b="1" dirty="0" err="1" smtClean="0"/>
              <a:t>اﻟﻘﻮاﻧ</a:t>
            </a:r>
            <a:r>
              <a:rPr lang="ar-SA" sz="4300" b="1" dirty="0" smtClean="0"/>
              <a:t>ﯿﻦ ﻷﺟﻞ اﻟﻨﻈﺮ </a:t>
            </a:r>
            <a:r>
              <a:rPr lang="ar-SA" sz="4300" b="1" dirty="0" err="1" smtClean="0"/>
              <a:t>ﻓ</a:t>
            </a:r>
            <a:r>
              <a:rPr lang="ar-SA" sz="4300" b="1" dirty="0" smtClean="0"/>
              <a:t>ﯿﻬﺎ ﻋﻠﻰ اﻟﻠﺠﺎن اﻟﺘﻲ ﯾﺴﺘﻤﺮ </a:t>
            </a:r>
            <a:r>
              <a:rPr lang="fr-FR" sz="4300" b="1" dirty="0" smtClean="0"/>
              <a:t>).​</a:t>
            </a:r>
            <a:r>
              <a:rPr lang="ar-SA" sz="4300" b="1" dirty="0" smtClean="0"/>
              <a:t>ﻋﻤﻠﻬﺎ </a:t>
            </a:r>
            <a:r>
              <a:rPr lang="ar-SA" sz="4300" b="1" dirty="0" err="1" smtClean="0"/>
              <a:t>ﺧ</a:t>
            </a:r>
            <a:r>
              <a:rPr lang="ar-SA" sz="4300" b="1" dirty="0" smtClean="0"/>
              <a:t>ﻼل اﻟﻔﺘﺮات اﻟﻔﺎﺻﻠﺔ </a:t>
            </a:r>
            <a:r>
              <a:rPr lang="ar-SA" sz="4300" b="1" dirty="0" err="1" smtClean="0"/>
              <a:t>ﺑ</a:t>
            </a:r>
            <a:r>
              <a:rPr lang="ar-SA" sz="4300" b="1" dirty="0" smtClean="0"/>
              <a:t>ﯿﻦ اﻟﺪورات </a:t>
            </a:r>
            <a:r>
              <a:rPr lang="fr-FR" sz="4300" b="1" dirty="0" smtClean="0"/>
              <a:t>)​​"</a:t>
            </a:r>
            <a:r>
              <a:rPr lang="ar-SA" sz="4300" b="1" dirty="0" smtClean="0"/>
              <a:t>اﻟﻔﺼﻞ </a:t>
            </a:r>
            <a:r>
              <a:rPr lang="fr-FR" sz="4300" b="1" dirty="0" smtClean="0"/>
              <a:t>​80</a:t>
            </a:r>
            <a:r>
              <a:rPr lang="ar-SA" sz="4300" b="1" dirty="0" smtClean="0"/>
              <a:t>ﻣﻦ اﻟﺪﺳﺘﻮر اﻟﺠﺪﯾﺪ</a:t>
            </a:r>
            <a:endParaRPr lang="fr-FR" sz="4300" b="1" dirty="0" smtClean="0"/>
          </a:p>
          <a:p>
            <a:pPr algn="ctr" rtl="1"/>
            <a:endParaRPr lang="fr-FR" sz="4300" b="1" dirty="0" smtClean="0"/>
          </a:p>
          <a:p>
            <a:pPr rtl="1"/>
            <a:r>
              <a:rPr lang="ar-SA" sz="4300" b="1" dirty="0" smtClean="0"/>
              <a:t/>
            </a:r>
            <a:br>
              <a:rPr lang="ar-SA" sz="4300" b="1" dirty="0" smtClean="0"/>
            </a:br>
            <a:r>
              <a:rPr lang="ar-SA" sz="4300" b="1" dirty="0" smtClean="0"/>
              <a:t>ﻓﺎﻻ</a:t>
            </a:r>
            <a:r>
              <a:rPr lang="ar-SA" sz="4300" b="1" dirty="0" err="1" smtClean="0"/>
              <a:t>ﻗﺘﺮاح</a:t>
            </a:r>
            <a:r>
              <a:rPr lang="ar-SA" sz="4300" b="1" dirty="0" smtClean="0"/>
              <a:t> إذن ﯾﺸﻜﻞ أول ﺧﻄﻮة ﻓﻲ درب ﻋﻤﻠﯿﺔ ﺳﻦ </a:t>
            </a:r>
            <a:r>
              <a:rPr lang="ar-SA" sz="4300" b="1" dirty="0" err="1" smtClean="0"/>
              <a:t>اﻟﺘﺸﺮ</a:t>
            </a:r>
            <a:r>
              <a:rPr lang="ar-SA" sz="4300" b="1" dirty="0" smtClean="0"/>
              <a:t>ﯾﻊ ﺑﺎﻟﻤﻐﺮب </a:t>
            </a:r>
            <a:endParaRPr lang="fr-FR" sz="4300" b="1" dirty="0" smtClean="0"/>
          </a:p>
          <a:p>
            <a:pPr algn="ctr" rtl="1"/>
            <a:endParaRPr lang="fr-FR" sz="4300" b="1" u="sng" dirty="0" smtClean="0"/>
          </a:p>
          <a:p>
            <a:pPr rtl="1"/>
            <a:r>
              <a:rPr lang="ar-SA" sz="4300" b="1" u="sng" dirty="0" smtClean="0"/>
              <a:t>ﺛﺎﻧﯿ ﺎ:</a:t>
            </a:r>
            <a:r>
              <a:rPr lang="fr-FR" sz="4300" b="1" u="sng" dirty="0" smtClean="0"/>
              <a:t>​</a:t>
            </a:r>
            <a:r>
              <a:rPr lang="ar-SA" sz="4300" b="1" u="sng" dirty="0" err="1" smtClean="0"/>
              <a:t>اﻟﺘﺼﻮ</a:t>
            </a:r>
            <a:r>
              <a:rPr lang="ar-SA" sz="4300" b="1" u="sng" dirty="0" smtClean="0"/>
              <a:t>ﯾﺖ</a:t>
            </a:r>
            <a:endParaRPr lang="fr-FR" sz="4300" b="1" u="sng" dirty="0" smtClean="0"/>
          </a:p>
          <a:p>
            <a:pPr algn="ctr"/>
            <a:r>
              <a:rPr lang="fr-FR" sz="4300" b="1" dirty="0" smtClean="0"/>
              <a:t> </a:t>
            </a:r>
          </a:p>
          <a:p>
            <a:pPr algn="ctr" rtl="1"/>
            <a:r>
              <a:rPr lang="ar-SA" sz="4300" b="1" dirty="0" smtClean="0"/>
              <a:t>وﻫﻮ ذﻟﻚ </a:t>
            </a:r>
            <a:r>
              <a:rPr lang="ar-SA" sz="4300" b="1" dirty="0" err="1" smtClean="0"/>
              <a:t>ا</a:t>
            </a:r>
            <a:r>
              <a:rPr lang="ar-SA" sz="4300" b="1" dirty="0" smtClean="0"/>
              <a:t>ﻹﺟﺮاء، أو اﻟﻔﻌﻞ اﻟﺬي ﻣﻦ </a:t>
            </a:r>
            <a:r>
              <a:rPr lang="ar-SA" sz="4300" b="1" dirty="0" err="1" smtClean="0"/>
              <a:t>ﺧ</a:t>
            </a:r>
            <a:r>
              <a:rPr lang="ar-SA" sz="4300" b="1" dirty="0" smtClean="0"/>
              <a:t>ﻼﻟﻪ ﯾﻘﻮم اﻟﺒﺮﻟﻤﺎﻧﯿﻮن ﻋﻠﻰ ﻗﺒﻮل أو رﻓﺾ اﻗﺘﺮاﺣﺎت</a:t>
            </a:r>
            <a:r>
              <a:rPr lang="fr-FR" sz="4300" b="1" dirty="0" smtClean="0"/>
              <a:t> </a:t>
            </a:r>
            <a:r>
              <a:rPr lang="ar-SA" sz="4300" b="1" dirty="0" smtClean="0"/>
              <a:t>أو ﻣﺸﺎرﯾﻊ </a:t>
            </a:r>
            <a:r>
              <a:rPr lang="ar-SA" sz="4300" b="1" dirty="0" err="1" smtClean="0"/>
              <a:t>اﻟﻘﻮاﻧ</a:t>
            </a:r>
            <a:r>
              <a:rPr lang="ar-SA" sz="4300" b="1" dirty="0" smtClean="0"/>
              <a:t>ﯿﻦ اﻟﻤﻌﺮوﺿﺔ ﻋﻠﻰ.أﻧﻈﺎرﻫﻢ</a:t>
            </a:r>
            <a:endParaRPr lang="fr-FR" sz="4300" b="1" dirty="0" smtClean="0"/>
          </a:p>
          <a:p>
            <a:pPr algn="ctr" rtl="1"/>
            <a:endParaRPr lang="fr-FR" sz="4300" b="1" dirty="0" smtClean="0"/>
          </a:p>
          <a:p>
            <a:pPr rtl="1"/>
            <a:r>
              <a:rPr lang="ar-SA" sz="4300" b="1" dirty="0" smtClean="0"/>
              <a:t>ﻓﺎﻟﻔﺼﻞ </a:t>
            </a:r>
            <a:r>
              <a:rPr lang="fr-FR" sz="4300" b="1" dirty="0" smtClean="0"/>
              <a:t>​78</a:t>
            </a:r>
            <a:r>
              <a:rPr lang="ar-SA" sz="4300" b="1" dirty="0" smtClean="0"/>
              <a:t>ﻣﻦ دﺳﺘﻮر </a:t>
            </a:r>
            <a:r>
              <a:rPr lang="fr-FR" sz="4300" b="1" dirty="0" smtClean="0"/>
              <a:t>​ 201​1</a:t>
            </a:r>
            <a:r>
              <a:rPr lang="ar-SA" sz="4300" b="1" dirty="0" smtClean="0"/>
              <a:t>ﯾﻨﺺ ﻋﻠﻰ أﻧﻪ:</a:t>
            </a:r>
            <a:r>
              <a:rPr lang="fr-FR" sz="4300" b="1" dirty="0" smtClean="0"/>
              <a:t>​"​ </a:t>
            </a:r>
            <a:r>
              <a:rPr lang="ar-SA" sz="4300" b="1" dirty="0" smtClean="0"/>
              <a:t>ﺗﻮدع ﻣﺸﺎرﯾﻊ </a:t>
            </a:r>
            <a:r>
              <a:rPr lang="ar-SA" sz="4300" b="1" dirty="0" err="1" smtClean="0"/>
              <a:t>اﻟﻘﻮاﻧ</a:t>
            </a:r>
            <a:r>
              <a:rPr lang="ar-SA" sz="4300" b="1" dirty="0" smtClean="0"/>
              <a:t>ﯿﻦ</a:t>
            </a:r>
            <a:r>
              <a:rPr lang="fr-FR" sz="4300" b="1" dirty="0" smtClean="0"/>
              <a:t> </a:t>
            </a:r>
            <a:r>
              <a:rPr lang="ar-SA" sz="4300" b="1" dirty="0" err="1" smtClean="0"/>
              <a:t>ﺑﺎ</a:t>
            </a:r>
            <a:r>
              <a:rPr lang="ar-SA" sz="4300" b="1" dirty="0" smtClean="0"/>
              <a:t>ﻷﺳﺒﻘﯿﺔ ﻟﺪى ﻣﻜﺘﺐ ﻣﺠﻠﺲ اﻟﻨﻮاب، واﻟﻔﺼﻞ </a:t>
            </a:r>
            <a:r>
              <a:rPr lang="fr-FR" sz="4300" b="1" dirty="0" smtClean="0"/>
              <a:t>​80 </a:t>
            </a:r>
            <a:r>
              <a:rPr lang="ar-SA" sz="4300" b="1" dirty="0" smtClean="0"/>
              <a:t>ﯾﻨﺺ ﻋﻠﻰ ﻣﺎ ﯾﻠﻲ:</a:t>
            </a:r>
            <a:r>
              <a:rPr lang="fr-FR" sz="4300" b="1" dirty="0" smtClean="0"/>
              <a:t>​"​ </a:t>
            </a:r>
            <a:r>
              <a:rPr lang="ar-SA" sz="4300" b="1" dirty="0" smtClean="0"/>
              <a:t>ﲢ</a:t>
            </a:r>
            <a:r>
              <a:rPr lang="ar-SA" sz="4300" b="1" dirty="0" err="1" smtClean="0"/>
              <a:t>ﺎل</a:t>
            </a:r>
            <a:r>
              <a:rPr lang="ar-SA" sz="4300" b="1" dirty="0" smtClean="0"/>
              <a:t> ﻣﺸﺎرﯾﻊ وﻣﻘﺘﺮﺣﺎت </a:t>
            </a:r>
            <a:r>
              <a:rPr lang="ar-SA" sz="4300" b="1" dirty="0" err="1" smtClean="0"/>
              <a:t>اﻟﻘﻮاﻧ</a:t>
            </a:r>
            <a:r>
              <a:rPr lang="ar-SA" sz="4300" b="1" dirty="0" smtClean="0"/>
              <a:t>ﯿﻦ ﻷﺟﻞ اﻟﻨﻈﺮ </a:t>
            </a:r>
            <a:r>
              <a:rPr lang="ar-SA" sz="4300" b="1" dirty="0" err="1" smtClean="0"/>
              <a:t>ﻓ</a:t>
            </a:r>
            <a:r>
              <a:rPr lang="ar-SA" sz="4300" b="1" dirty="0" smtClean="0"/>
              <a:t>ﯿﻬﺎ ﻋﻠﻰ اﻟﻠﺠﺎن اﻟﺘﻲ ﯾﺴﺘﻤﺮ ﻋﻤﻠﻬﺎ </a:t>
            </a:r>
            <a:r>
              <a:rPr lang="ar-SA" sz="4300" b="1" dirty="0" err="1" smtClean="0"/>
              <a:t>ﺧ</a:t>
            </a:r>
            <a:r>
              <a:rPr lang="ar-SA" sz="4300" b="1" dirty="0" smtClean="0"/>
              <a:t>ﻼل اﻟﻔﺘﺮات اﻟﻔﺎﺻﻠﺔ </a:t>
            </a:r>
            <a:r>
              <a:rPr lang="ar-SA" sz="4300" b="1" dirty="0" err="1" smtClean="0"/>
              <a:t>ﺑ</a:t>
            </a:r>
            <a:r>
              <a:rPr lang="ar-SA" sz="4300" b="1" dirty="0" smtClean="0"/>
              <a:t>ﯿﻦ اﻟﺪورات </a:t>
            </a:r>
            <a:r>
              <a:rPr lang="ar-SA" sz="4300" b="1" dirty="0" err="1" smtClean="0"/>
              <a:t>و</a:t>
            </a:r>
            <a:r>
              <a:rPr lang="ar-SA" sz="4300" b="1" dirty="0" smtClean="0"/>
              <a:t>ﯾﺘﺪاول ﻣﺠﻠﺴﺎ اﻟﺒﺮﻟﻤﺎن ﺑﺎﻟﺘﺎﺑﻊ ﻓﻲ ﻛﻞ ﻣﺸﺮوع أو ﻣﻘﺘﺮح ﻗﺎﻧﻮن، </a:t>
            </a:r>
            <a:r>
              <a:rPr lang="ar-SA" sz="4300" b="1" dirty="0" err="1" smtClean="0"/>
              <a:t>ﺑﻐ</a:t>
            </a:r>
            <a:r>
              <a:rPr lang="ar-SA" sz="4300" b="1" dirty="0" smtClean="0"/>
              <a:t>ﯿﺔ اﻟﺘﻮﺻﻞ إﻟﻰ اﻟﻤﺼﺎدﻗﺔ ﻋﻠﻰ ﻧﺺ واﺣﺪ </a:t>
            </a:r>
            <a:r>
              <a:rPr lang="fr-FR" sz="4300" b="1" dirty="0" smtClean="0"/>
              <a:t>)​</a:t>
            </a:r>
            <a:r>
              <a:rPr lang="ar-SA" sz="4300" b="1" dirty="0" smtClean="0"/>
              <a:t>اﻟﻔﺼﻞ </a:t>
            </a:r>
            <a:r>
              <a:rPr lang="fr-FR" sz="4300" b="1" dirty="0" smtClean="0"/>
              <a:t>​84).​</a:t>
            </a:r>
            <a:r>
              <a:rPr lang="ar-SA" sz="4300" b="1" dirty="0" smtClean="0"/>
              <a:t>ﻣﻦ اﻟﺪﺳﺘﻮر</a:t>
            </a:r>
            <a:endParaRPr lang="fr-FR" sz="4300" b="1" dirty="0" smtClean="0"/>
          </a:p>
          <a:p>
            <a:pPr algn="ctr"/>
            <a:r>
              <a:rPr lang="fr-FR" sz="4300" b="1" dirty="0" smtClean="0"/>
              <a:t> </a:t>
            </a:r>
          </a:p>
          <a:p>
            <a:pPr algn="ctr" rtl="1"/>
            <a:r>
              <a:rPr lang="ar-SA" sz="4300" b="1" dirty="0" smtClean="0"/>
              <a:t>وﺑﻌﺪ اﻟﻤﺼﺎدﻗﺔ ﻣﻦ ﻃﺮف اﻟﺒﺮﻟﻤﺎن، ﯾﻌﺮض اﻟﻘﺎﻧﻮن ﻋﻠﻰ أﻧﻈﺎر اﻟﻤﻠﻚ ﻣﻦ أﺟﻞ اﻟﻤﻮاﻓﻘﺔ ﻋﻠﯿﻪ</a:t>
            </a:r>
            <a:r>
              <a:rPr lang="fr-FR" sz="4300" b="1" dirty="0" smtClean="0"/>
              <a:t> </a:t>
            </a:r>
            <a:r>
              <a:rPr lang="ar-SA" sz="4300" b="1" dirty="0" smtClean="0"/>
              <a:t>.وإﺻﺪاره</a:t>
            </a:r>
            <a:endParaRPr lang="fr-FR" sz="4300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ﺛﺎﻟﺜﺎ: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ﻹ</a:t>
            </a:r>
            <a:r>
              <a:rPr kumimoji="0" lang="ar-SA" sz="2000" b="1" i="0" u="sng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ﺻﺪ</a:t>
            </a:r>
            <a:r>
              <a:rPr kumimoji="0" lang="ar-SA" sz="2000" b="1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ار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(أو اﻟﻤﻮا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ﻓﻘ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ﺔ</a:t>
            </a:r>
            <a:r>
              <a:rPr lang="fr-FR" sz="2000" b="1" u="sng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اﻟﻤﻠﻜﯿﺔ</a:t>
            </a:r>
            <a:endParaRPr kumimoji="0" lang="ar-SA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-1000156"/>
            <a:ext cx="9144000" cy="744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891894" rIns="723672" bIns="72525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04775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</a:p>
          <a:p>
            <a:pPr marL="0" marR="0" lvl="0" indent="104775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ﺑﻌﺪ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اﻟﺘﺼﻮ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ﯾﺖ ﻋﻠﻰ ﻣﻘﺘﺮح ﻗﺎﻧﻮن أو ﻣﺸﺮوع ﻗﺎﻧﻮن ﻣﻦ ﻃﺮف اﻟﺒﺮﻟﻤﺎﻧﯿﯿﻦ، ﻓﺈﻧﻪ ﯾﺘﻌﯿﻦ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ﺿﻪ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ﻠﻰ اﻟﻤﻮاﻓﻘﺔ اﻟﻤﻠﻜﯿﺔ ﻗﺼﺪ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.إﺻﺪاره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وﯾﻘﺼﺪ ﺑﺈﺻﺪار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ﯿﺲ اﻟﺪوﻟﺔ 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ﺎﺻﺒﺎغ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اﻟﺼﺒﻐﺔ اﻟﺮﺳﻤﯿﺔ ﻋﻠﻰ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اﻟﻮ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ﺟﻮد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اﻟﻔﻌﻠﻲ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ﻟﻠﻘﺎﻧﻮن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ﺑﺎﻟﺘ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ﻮﻗ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ﯿﻊ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أﻣﺮ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ﺗﻨﻔﯿ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ﺬه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وﻋﻠﯿﻪ،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ﻓﺈﺻﺪار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ﯾﻌﻨﻲ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إﺛﺒﺎت وﺟﻮده ﺑﺸﻜﻞ رﺳﻤﻲ ووﺿﻌﻪ ﻣﻮﺿﻊ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 ﻣﻦ ﻗﺒﻞ اﻟﺴﻠﻄﺔ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ﯿﺬﯾﺔ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1047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/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</a:b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وﻓﻲ اﻟﻤﻐﺮب، ﻓﺈن اﻟﻤﻠﻚ ﻫﻮ اﻟﺬي ﯾﺼﺪر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 اﻟﻘﺎﻧﻮن،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ﯿﺚ ﯾﻨﺺ اﻟﻔﺼﻞ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50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ﻣﻦ اﻟﺪﺳﺘﻮر اﻟﺠﺪﯾﺪ ﻋﻠﻰ ﻣﺎ ﯾ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ﻠﻲ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ﯾﺼﺪر 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ﻤﻠﻚ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 اﻟﻘﺎﻧﻮن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ﻼل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...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"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اﻟﺜ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ﻼﺛﯿﻦ ﯾﻮﻣﺎ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ﺘﺎﻟ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ﯿﺔ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ﻹﺣﺎﻟﺘ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ﻪ إﻟﻰ اﻟﺤﻜﻮﻣﺔ ﺑﻌﺪ ﺗﻤﺎم اﻟﻤﻮاﻓﻘﺔ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ﻠﯿﻪ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وﻫ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ﻜﺬا،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ﻓﺈن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إﺻﺪار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اﻟﻘﺎﻧﻮن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ﯾﺘﻀﻤﻦ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ﻻ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ﻋﺘﺮاف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ﺑﻮﺟﻮد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وﺑﺄﻧﻪ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ﻣﺴﺘﻮف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ﻟﻠﺸﺮوط اﻟﺪﺳﺘﻮرﯾﺔ.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ﻛﻤﺎ ﯾﺘﻀﻤﻦ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ﻀﺎ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ﺗﻜﻠﯿﻔﺎ ﻟﺮﺟﺎل اﻟﺴﻠﻄﺔ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ﯿﺬﯾﺔ،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وﻋﻠﻰا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ﻷﺧﺺ اﻟﻮزراء،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ﯿﺬ ﻫﺬا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ﯾﻊ، واﻟﻌﻤﻞ ﻋﻠﻰ ﻧﺸﺮه ﺑﻐﺮض إﺷﻌﺎر</a:t>
            </a:r>
            <a:r>
              <a:rPr lang="fr-FR" b="1" dirty="0"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.اﻟﻤﻮاﻃﻨﯿﻦ اﻟﻤﻐﺎرﺑﺔ ﺑﻮﺟﻮده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راﺑﻌﺎ: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ﻧﺸﺮ </a:t>
            </a:r>
            <a:r>
              <a:rPr kumimoji="0" lang="ar-SA" sz="2000" b="1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اﻟﺘﺸﺮ</a:t>
            </a:r>
            <a:r>
              <a:rPr kumimoji="0" lang="ar-SA" sz="20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ﯾﻊ</a:t>
            </a:r>
            <a:endParaRPr kumimoji="0" lang="fr-FR" sz="2000" b="1" i="0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وﻫﻮ ذﻟﻚ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ﻹﺟﺮاء اﻟﺬي ﻣﻦ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ﻼﻟﻪ ﯾﺘﻌﺮف ﺟﻤﯿﻊ اﻟﻤﻮاﻃﻨﯿﻦ اﻟﻤﻐﺎرﺑﺔ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ﻋﻠﻰاﻟﻨﺺ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اﻟﻘﺎﻧﻮﻧﻲ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04775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ﻓﺎﻟﻘﺎﻧﻮن ﻻ ﯾﺼﺒﺢ ﺳﺎري اﻟﻤﻔﻌﻮل ﺑﻤﺠﺮد إﺻﺪار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ﻷﻣﺮ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ﺑﺘﻨﻔ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ﺬه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ﻓﻘﻂ، ﺑﻞ ﻻ ﺑﺪ ﻣﻦ اﻟﻘﯿ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ﺑﻌﻤﻠﯿﺔ ﻧﺸﺮه ﺑﺎﻟﺠﺮﯾ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ﺪة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اﻟﺮﺳﻤﯿﺔ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ﻼل أﺟﻞ أﻗﺼﺎه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Gautami"/>
                <a:cs typeface="Times New Roman" pitchFamily="18" charset="0"/>
              </a:rPr>
              <a:t>​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30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ﯾﻮﻣﺎ اﺑﺘﺪاء ﻣﻦ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ﺗﺎر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ﯾﺦ إﺻﺪاره، وﻣﻦ ﺛﻤﺔ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،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ﻻ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ﻤﻜﻦ 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ﻷﺣﺪ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أن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ﯾ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ﻌﺘﺬر</a:t>
            </a:r>
            <a:r>
              <a:rPr kumimoji="0" lang="ar-S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ﺑﺠﻬﻠﻪ ﻟﻤﻘﺘﻀﯿ</a:t>
            </a:r>
            <a:r>
              <a:rPr kumimoji="0" lang="ar-SA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ﺎﺗﻪ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1047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2690</Words>
  <Application>Microsoft Office PowerPoint</Application>
  <PresentationFormat>Affichage à l'écran (4:3)</PresentationFormat>
  <Paragraphs>269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اﻟﻤﺼﺎدﻗﺔ ﻋﻠﻰ اﻟﻘﻮاﻧﯿﻦ ; ​ﺳﻦ  اﻟﻘﻮاﻧﯿﻦ​ </vt:lpstr>
      <vt:lpstr>Diapositive 9</vt:lpstr>
      <vt:lpstr>ﻣﺨﺘﻠﻒ ﻓﺮوع اﻟﻘﺎﻧﻮن III.​</vt:lpstr>
      <vt:lpstr>Diapositive 11</vt:lpstr>
      <vt:lpstr>Diapositive 12</vt:lpstr>
      <vt:lpstr>Diapositive 13</vt:lpstr>
      <vt:lpstr>Diapositive 14</vt:lpstr>
      <vt:lpstr>​                 </vt:lpstr>
      <vt:lpstr>    </vt:lpstr>
      <vt:lpstr>Diapositive 17</vt:lpstr>
      <vt:lpstr> </vt:lpstr>
      <vt:lpstr>Diapositive 19</vt:lpstr>
      <vt:lpstr>Diapositive 20</vt:lpstr>
      <vt:lpstr>  أنواع التشريع -VI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Utilisateur Windows</cp:lastModifiedBy>
  <cp:revision>33</cp:revision>
  <dcterms:created xsi:type="dcterms:W3CDTF">2020-03-19T12:24:14Z</dcterms:created>
  <dcterms:modified xsi:type="dcterms:W3CDTF">2020-03-19T17:56:07Z</dcterms:modified>
</cp:coreProperties>
</file>